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261" r:id="rId3"/>
    <p:sldId id="257" r:id="rId4"/>
    <p:sldId id="262" r:id="rId5"/>
    <p:sldId id="278" r:id="rId6"/>
    <p:sldId id="258" r:id="rId7"/>
    <p:sldId id="263" r:id="rId8"/>
    <p:sldId id="264" r:id="rId9"/>
    <p:sldId id="271" r:id="rId10"/>
    <p:sldId id="266" r:id="rId11"/>
    <p:sldId id="267" r:id="rId12"/>
    <p:sldId id="295" r:id="rId13"/>
    <p:sldId id="272" r:id="rId14"/>
    <p:sldId id="268" r:id="rId15"/>
    <p:sldId id="259" r:id="rId16"/>
    <p:sldId id="297" r:id="rId17"/>
    <p:sldId id="280" r:id="rId18"/>
    <p:sldId id="279" r:id="rId19"/>
    <p:sldId id="269" r:id="rId20"/>
    <p:sldId id="270" r:id="rId21"/>
    <p:sldId id="275" r:id="rId22"/>
    <p:sldId id="282" r:id="rId23"/>
    <p:sldId id="276" r:id="rId24"/>
    <p:sldId id="310" r:id="rId25"/>
    <p:sldId id="291" r:id="rId26"/>
    <p:sldId id="290" r:id="rId27"/>
    <p:sldId id="284" r:id="rId28"/>
    <p:sldId id="292" r:id="rId29"/>
    <p:sldId id="311" r:id="rId30"/>
    <p:sldId id="298" r:id="rId31"/>
    <p:sldId id="299" r:id="rId32"/>
    <p:sldId id="293" r:id="rId33"/>
    <p:sldId id="300" r:id="rId34"/>
    <p:sldId id="301" r:id="rId35"/>
    <p:sldId id="302" r:id="rId36"/>
    <p:sldId id="285" r:id="rId37"/>
    <p:sldId id="287" r:id="rId38"/>
    <p:sldId id="286" r:id="rId39"/>
    <p:sldId id="288" r:id="rId40"/>
    <p:sldId id="303" r:id="rId41"/>
    <p:sldId id="309" r:id="rId42"/>
    <p:sldId id="304" r:id="rId43"/>
    <p:sldId id="307" r:id="rId44"/>
    <p:sldId id="305" r:id="rId45"/>
    <p:sldId id="306" r:id="rId46"/>
    <p:sldId id="308" r:id="rId47"/>
    <p:sldId id="314" r:id="rId48"/>
    <p:sldId id="315" r:id="rId49"/>
    <p:sldId id="316" r:id="rId50"/>
    <p:sldId id="312" r:id="rId51"/>
    <p:sldId id="313" r:id="rId52"/>
    <p:sldId id="281" r:id="rId53"/>
    <p:sldId id="294" r:id="rId54"/>
    <p:sldId id="296" r:id="rId55"/>
    <p:sldId id="273" r:id="rId56"/>
    <p:sldId id="277" r:id="rId57"/>
    <p:sldId id="2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49CA9-A27D-E84F-B384-D8D5378BDBB7}" v="1" dt="2024-06-02T11:25:54.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97"/>
    <p:restoredTop sz="94859"/>
  </p:normalViewPr>
  <p:slideViewPr>
    <p:cSldViewPr snapToGrid="0">
      <p:cViewPr varScale="1">
        <p:scale>
          <a:sx n="117" d="100"/>
          <a:sy n="117" d="100"/>
        </p:scale>
        <p:origin x="776" y="168"/>
      </p:cViewPr>
      <p:guideLst/>
    </p:cSldViewPr>
  </p:slideViewPr>
  <p:outlineViewPr>
    <p:cViewPr>
      <p:scale>
        <a:sx n="33" d="100"/>
        <a:sy n="33" d="100"/>
      </p:scale>
      <p:origin x="0" y="-3382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38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A1F1F-8F34-4F92-8268-511455992FB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16DA37C-EE41-4C5B-9689-A28AF7A67771}">
      <dgm:prSet/>
      <dgm:spPr/>
      <dgm:t>
        <a:bodyPr/>
        <a:lstStyle/>
        <a:p>
          <a:pPr>
            <a:lnSpc>
              <a:spcPct val="100000"/>
            </a:lnSpc>
          </a:pPr>
          <a:r>
            <a:rPr lang="en-US" noProof="0" dirty="0"/>
            <a:t>GenericSuite was designed to streamline Apps development.</a:t>
          </a:r>
        </a:p>
      </dgm:t>
    </dgm:pt>
    <dgm:pt modelId="{1959A808-A780-4B0E-8D47-F46A0C76746A}" type="parTrans" cxnId="{D99A2FB8-A8E3-4BB4-87BD-699F0D919BBA}">
      <dgm:prSet/>
      <dgm:spPr/>
      <dgm:t>
        <a:bodyPr/>
        <a:lstStyle/>
        <a:p>
          <a:endParaRPr lang="en-US" noProof="0" dirty="0"/>
        </a:p>
      </dgm:t>
    </dgm:pt>
    <dgm:pt modelId="{5688BEFD-1AE4-44E8-81E8-E5C0B5950490}" type="sibTrans" cxnId="{D99A2FB8-A8E3-4BB4-87BD-699F0D919BBA}">
      <dgm:prSet/>
      <dgm:spPr/>
      <dgm:t>
        <a:bodyPr/>
        <a:lstStyle/>
        <a:p>
          <a:pPr>
            <a:lnSpc>
              <a:spcPct val="100000"/>
            </a:lnSpc>
          </a:pPr>
          <a:endParaRPr lang="en-US" noProof="0" dirty="0"/>
        </a:p>
      </dgm:t>
    </dgm:pt>
    <dgm:pt modelId="{0783F0F8-5261-454B-8AD8-9969F00BF3F9}">
      <dgm:prSet/>
      <dgm:spPr/>
      <dgm:t>
        <a:bodyPr/>
        <a:lstStyle/>
        <a:p>
          <a:pPr>
            <a:lnSpc>
              <a:spcPct val="100000"/>
            </a:lnSpc>
          </a:pPr>
          <a:r>
            <a:rPr lang="en-US" noProof="0" dirty="0"/>
            <a:t>Tools to facilitate APIs and UI</a:t>
          </a:r>
          <a:r>
            <a:rPr lang="en-US" b="1" noProof="0" dirty="0"/>
            <a:t> </a:t>
          </a:r>
          <a:r>
            <a:rPr lang="en-US" noProof="0" dirty="0"/>
            <a:t>development.</a:t>
          </a:r>
        </a:p>
      </dgm:t>
    </dgm:pt>
    <dgm:pt modelId="{EDE680D9-CD35-4AD3-B5FE-57DF829CBCD5}" type="parTrans" cxnId="{2A464E71-1DC8-498D-AF7A-74A6D593C601}">
      <dgm:prSet/>
      <dgm:spPr/>
      <dgm:t>
        <a:bodyPr/>
        <a:lstStyle/>
        <a:p>
          <a:endParaRPr lang="en-US" noProof="0" dirty="0"/>
        </a:p>
      </dgm:t>
    </dgm:pt>
    <dgm:pt modelId="{C32D2220-A3EF-4791-A13F-F889852EAD89}" type="sibTrans" cxnId="{2A464E71-1DC8-498D-AF7A-74A6D593C601}">
      <dgm:prSet/>
      <dgm:spPr/>
      <dgm:t>
        <a:bodyPr/>
        <a:lstStyle/>
        <a:p>
          <a:pPr>
            <a:lnSpc>
              <a:spcPct val="100000"/>
            </a:lnSpc>
          </a:pPr>
          <a:endParaRPr lang="en-US" noProof="0" dirty="0"/>
        </a:p>
      </dgm:t>
    </dgm:pt>
    <dgm:pt modelId="{C76A312E-4AA9-4C71-A420-2BE8BB1180B7}">
      <dgm:prSet/>
      <dgm:spPr/>
      <dgm:t>
        <a:bodyPr/>
        <a:lstStyle/>
        <a:p>
          <a:pPr>
            <a:lnSpc>
              <a:spcPct val="100000"/>
            </a:lnSpc>
          </a:pPr>
          <a:r>
            <a:rPr lang="en-US" noProof="0" dirty="0"/>
            <a:t>Utilities to facilitate tasks in the software development life cycle (SDLC).</a:t>
          </a:r>
        </a:p>
      </dgm:t>
    </dgm:pt>
    <dgm:pt modelId="{FAE0DC23-7456-4031-8514-D2C5F27C2C33}" type="parTrans" cxnId="{CC7E4974-C1AD-4FF4-84B3-9519A8F72E76}">
      <dgm:prSet/>
      <dgm:spPr/>
      <dgm:t>
        <a:bodyPr/>
        <a:lstStyle/>
        <a:p>
          <a:endParaRPr lang="en-US" noProof="0" dirty="0"/>
        </a:p>
      </dgm:t>
    </dgm:pt>
    <dgm:pt modelId="{A21F3D25-B60C-420E-8E43-352DF84C41D5}" type="sibTrans" cxnId="{CC7E4974-C1AD-4FF4-84B3-9519A8F72E76}">
      <dgm:prSet/>
      <dgm:spPr/>
      <dgm:t>
        <a:bodyPr/>
        <a:lstStyle/>
        <a:p>
          <a:endParaRPr lang="en-US" noProof="0" dirty="0"/>
        </a:p>
      </dgm:t>
    </dgm:pt>
    <dgm:pt modelId="{A941BAC1-CDEC-DE48-8CE9-99B9EB9F3A91}">
      <dgm:prSet/>
      <dgm:spPr/>
      <dgm:t>
        <a:bodyPr/>
        <a:lstStyle/>
        <a:p>
          <a:pPr>
            <a:lnSpc>
              <a:spcPct val="100000"/>
            </a:lnSpc>
          </a:pPr>
          <a:r>
            <a:rPr lang="en-US" noProof="0" dirty="0"/>
            <a:t>Software development constantly face efficiency and code reuse challenges.</a:t>
          </a:r>
        </a:p>
      </dgm:t>
    </dgm:pt>
    <dgm:pt modelId="{34692D18-F28E-CF4C-82D0-811821D723CA}" type="parTrans" cxnId="{64599A97-03D6-9C47-8992-2C39B894C43C}">
      <dgm:prSet/>
      <dgm:spPr/>
      <dgm:t>
        <a:bodyPr/>
        <a:lstStyle/>
        <a:p>
          <a:endParaRPr lang="en-US" noProof="0" dirty="0"/>
        </a:p>
      </dgm:t>
    </dgm:pt>
    <dgm:pt modelId="{747800A4-9FAB-5C41-8AB9-A46946CC151A}" type="sibTrans" cxnId="{64599A97-03D6-9C47-8992-2C39B894C43C}">
      <dgm:prSet/>
      <dgm:spPr/>
      <dgm:t>
        <a:bodyPr/>
        <a:lstStyle/>
        <a:p>
          <a:pPr>
            <a:lnSpc>
              <a:spcPct val="100000"/>
            </a:lnSpc>
          </a:pPr>
          <a:endParaRPr lang="en-US" noProof="0" dirty="0"/>
        </a:p>
      </dgm:t>
    </dgm:pt>
    <dgm:pt modelId="{80984B2D-81C6-1847-89BD-D99E3695B477}">
      <dgm:prSet/>
      <dgm:spPr/>
      <dgm:t>
        <a:bodyPr/>
        <a:lstStyle/>
        <a:p>
          <a:pPr>
            <a:lnSpc>
              <a:spcPct val="100000"/>
            </a:lnSpc>
          </a:pPr>
          <a:r>
            <a:rPr lang="en-US" noProof="0" dirty="0"/>
            <a:t>Add AI and RAG* to Apps.</a:t>
          </a:r>
        </a:p>
      </dgm:t>
    </dgm:pt>
    <dgm:pt modelId="{45F55888-6690-3E44-A014-45D25BBD61A6}" type="parTrans" cxnId="{F6E546D6-820D-5C4C-BF6B-843F3165BC72}">
      <dgm:prSet/>
      <dgm:spPr/>
      <dgm:t>
        <a:bodyPr/>
        <a:lstStyle/>
        <a:p>
          <a:endParaRPr lang="en-US" noProof="0" dirty="0"/>
        </a:p>
      </dgm:t>
    </dgm:pt>
    <dgm:pt modelId="{E3406DAA-CC68-C042-9875-34D8A554715F}" type="sibTrans" cxnId="{F6E546D6-820D-5C4C-BF6B-843F3165BC72}">
      <dgm:prSet/>
      <dgm:spPr/>
      <dgm:t>
        <a:bodyPr/>
        <a:lstStyle/>
        <a:p>
          <a:pPr>
            <a:lnSpc>
              <a:spcPct val="100000"/>
            </a:lnSpc>
          </a:pPr>
          <a:endParaRPr lang="en-US" noProof="0" dirty="0"/>
        </a:p>
      </dgm:t>
    </dgm:pt>
    <dgm:pt modelId="{D4D785F1-76DA-9A44-8BF8-AD1652520945}">
      <dgm:prSet/>
      <dgm:spPr/>
      <dgm:t>
        <a:bodyPr/>
        <a:lstStyle/>
        <a:p>
          <a:r>
            <a:rPr lang="en-US" noProof="0" dirty="0"/>
            <a:t>Framework allows to focus on business logic.</a:t>
          </a:r>
        </a:p>
      </dgm:t>
    </dgm:pt>
    <dgm:pt modelId="{75BEF75B-0719-6446-AE9C-87CE7EF23AC0}" type="parTrans" cxnId="{17B8DDB2-0F47-414F-BEB5-B73CC11F853A}">
      <dgm:prSet/>
      <dgm:spPr/>
      <dgm:t>
        <a:bodyPr/>
        <a:lstStyle/>
        <a:p>
          <a:endParaRPr lang="en-US" noProof="0" dirty="0"/>
        </a:p>
      </dgm:t>
    </dgm:pt>
    <dgm:pt modelId="{7CDF5C66-F076-4D4F-BD48-90BA4AB16976}" type="sibTrans" cxnId="{17B8DDB2-0F47-414F-BEB5-B73CC11F853A}">
      <dgm:prSet/>
      <dgm:spPr/>
      <dgm:t>
        <a:bodyPr/>
        <a:lstStyle/>
        <a:p>
          <a:endParaRPr lang="en-US" noProof="0" dirty="0"/>
        </a:p>
      </dgm:t>
    </dgm:pt>
    <dgm:pt modelId="{2DCF0EDA-B852-9646-8BE7-FAA54EC46FBF}" type="pres">
      <dgm:prSet presAssocID="{A93A1F1F-8F34-4F92-8268-511455992FB4}" presName="vert0" presStyleCnt="0">
        <dgm:presLayoutVars>
          <dgm:dir/>
          <dgm:animOne val="branch"/>
          <dgm:animLvl val="lvl"/>
        </dgm:presLayoutVars>
      </dgm:prSet>
      <dgm:spPr/>
    </dgm:pt>
    <dgm:pt modelId="{4CFA0FC0-36ED-824C-8AA6-C824CD94357C}" type="pres">
      <dgm:prSet presAssocID="{A941BAC1-CDEC-DE48-8CE9-99B9EB9F3A91}" presName="thickLine" presStyleLbl="alignNode1" presStyleIdx="0" presStyleCnt="6"/>
      <dgm:spPr/>
    </dgm:pt>
    <dgm:pt modelId="{D76535F6-9169-E241-9B46-E948187D1FFC}" type="pres">
      <dgm:prSet presAssocID="{A941BAC1-CDEC-DE48-8CE9-99B9EB9F3A91}" presName="horz1" presStyleCnt="0"/>
      <dgm:spPr/>
    </dgm:pt>
    <dgm:pt modelId="{6EC8ABBC-F03D-9641-865A-A0BBEAEBC4E3}" type="pres">
      <dgm:prSet presAssocID="{A941BAC1-CDEC-DE48-8CE9-99B9EB9F3A91}" presName="tx1" presStyleLbl="revTx" presStyleIdx="0" presStyleCnt="6"/>
      <dgm:spPr/>
    </dgm:pt>
    <dgm:pt modelId="{C7ED1459-6FFC-4547-9F08-6C73A9509C5A}" type="pres">
      <dgm:prSet presAssocID="{A941BAC1-CDEC-DE48-8CE9-99B9EB9F3A91}" presName="vert1" presStyleCnt="0"/>
      <dgm:spPr/>
    </dgm:pt>
    <dgm:pt modelId="{59273618-B1FA-E347-B1EC-D47979C98991}" type="pres">
      <dgm:prSet presAssocID="{616DA37C-EE41-4C5B-9689-A28AF7A67771}" presName="thickLine" presStyleLbl="alignNode1" presStyleIdx="1" presStyleCnt="6"/>
      <dgm:spPr/>
    </dgm:pt>
    <dgm:pt modelId="{6B19F01C-8FEE-5043-9F44-3F7D1E331A05}" type="pres">
      <dgm:prSet presAssocID="{616DA37C-EE41-4C5B-9689-A28AF7A67771}" presName="horz1" presStyleCnt="0"/>
      <dgm:spPr/>
    </dgm:pt>
    <dgm:pt modelId="{C40C9522-4C6D-AC45-8529-878609CF6192}" type="pres">
      <dgm:prSet presAssocID="{616DA37C-EE41-4C5B-9689-A28AF7A67771}" presName="tx1" presStyleLbl="revTx" presStyleIdx="1" presStyleCnt="6"/>
      <dgm:spPr/>
    </dgm:pt>
    <dgm:pt modelId="{A523414C-2926-2247-B1EA-C83086754A79}" type="pres">
      <dgm:prSet presAssocID="{616DA37C-EE41-4C5B-9689-A28AF7A67771}" presName="vert1" presStyleCnt="0"/>
      <dgm:spPr/>
    </dgm:pt>
    <dgm:pt modelId="{42F77B4D-17D6-784A-BB98-EBF45A1BB988}" type="pres">
      <dgm:prSet presAssocID="{D4D785F1-76DA-9A44-8BF8-AD1652520945}" presName="thickLine" presStyleLbl="alignNode1" presStyleIdx="2" presStyleCnt="6"/>
      <dgm:spPr/>
    </dgm:pt>
    <dgm:pt modelId="{41EE835E-D808-BB40-8C09-F3161207265B}" type="pres">
      <dgm:prSet presAssocID="{D4D785F1-76DA-9A44-8BF8-AD1652520945}" presName="horz1" presStyleCnt="0"/>
      <dgm:spPr/>
    </dgm:pt>
    <dgm:pt modelId="{387E7754-8C77-AD45-B7BD-74C32CED08ED}" type="pres">
      <dgm:prSet presAssocID="{D4D785F1-76DA-9A44-8BF8-AD1652520945}" presName="tx1" presStyleLbl="revTx" presStyleIdx="2" presStyleCnt="6"/>
      <dgm:spPr/>
    </dgm:pt>
    <dgm:pt modelId="{B01F29CE-7432-DD4E-9258-4B117B1717F8}" type="pres">
      <dgm:prSet presAssocID="{D4D785F1-76DA-9A44-8BF8-AD1652520945}" presName="vert1" presStyleCnt="0"/>
      <dgm:spPr/>
    </dgm:pt>
    <dgm:pt modelId="{165A0501-7DC5-4046-8CCC-435C01D7AC83}" type="pres">
      <dgm:prSet presAssocID="{0783F0F8-5261-454B-8AD8-9969F00BF3F9}" presName="thickLine" presStyleLbl="alignNode1" presStyleIdx="3" presStyleCnt="6"/>
      <dgm:spPr/>
    </dgm:pt>
    <dgm:pt modelId="{42871455-263A-7140-9807-1AB162E4DF06}" type="pres">
      <dgm:prSet presAssocID="{0783F0F8-5261-454B-8AD8-9969F00BF3F9}" presName="horz1" presStyleCnt="0"/>
      <dgm:spPr/>
    </dgm:pt>
    <dgm:pt modelId="{93F7C5F2-CA72-CF49-8706-C5613C929985}" type="pres">
      <dgm:prSet presAssocID="{0783F0F8-5261-454B-8AD8-9969F00BF3F9}" presName="tx1" presStyleLbl="revTx" presStyleIdx="3" presStyleCnt="6"/>
      <dgm:spPr/>
    </dgm:pt>
    <dgm:pt modelId="{6A9AB215-C623-8447-BFD4-08910771B5CA}" type="pres">
      <dgm:prSet presAssocID="{0783F0F8-5261-454B-8AD8-9969F00BF3F9}" presName="vert1" presStyleCnt="0"/>
      <dgm:spPr/>
    </dgm:pt>
    <dgm:pt modelId="{3606D99F-58CD-DD41-8CC8-0D8FB8510249}" type="pres">
      <dgm:prSet presAssocID="{80984B2D-81C6-1847-89BD-D99E3695B477}" presName="thickLine" presStyleLbl="alignNode1" presStyleIdx="4" presStyleCnt="6"/>
      <dgm:spPr/>
    </dgm:pt>
    <dgm:pt modelId="{1760C9CB-EF38-2742-A3C7-C223ACA84D2A}" type="pres">
      <dgm:prSet presAssocID="{80984B2D-81C6-1847-89BD-D99E3695B477}" presName="horz1" presStyleCnt="0"/>
      <dgm:spPr/>
    </dgm:pt>
    <dgm:pt modelId="{B9CC29C0-D6E8-1E40-AB8A-E318D6CC1FE4}" type="pres">
      <dgm:prSet presAssocID="{80984B2D-81C6-1847-89BD-D99E3695B477}" presName="tx1" presStyleLbl="revTx" presStyleIdx="4" presStyleCnt="6"/>
      <dgm:spPr/>
    </dgm:pt>
    <dgm:pt modelId="{3E101A48-5666-6648-92F2-C2D5E9613BE5}" type="pres">
      <dgm:prSet presAssocID="{80984B2D-81C6-1847-89BD-D99E3695B477}" presName="vert1" presStyleCnt="0"/>
      <dgm:spPr/>
    </dgm:pt>
    <dgm:pt modelId="{1411EB45-6C57-4A4D-B03D-78101CA121ED}" type="pres">
      <dgm:prSet presAssocID="{C76A312E-4AA9-4C71-A420-2BE8BB1180B7}" presName="thickLine" presStyleLbl="alignNode1" presStyleIdx="5" presStyleCnt="6"/>
      <dgm:spPr/>
    </dgm:pt>
    <dgm:pt modelId="{16EDE9EF-16EC-DF40-A5C4-DBB0C6304DE2}" type="pres">
      <dgm:prSet presAssocID="{C76A312E-4AA9-4C71-A420-2BE8BB1180B7}" presName="horz1" presStyleCnt="0"/>
      <dgm:spPr/>
    </dgm:pt>
    <dgm:pt modelId="{FAF47F5B-1EA2-A04F-90D1-A8B51CBAED82}" type="pres">
      <dgm:prSet presAssocID="{C76A312E-4AA9-4C71-A420-2BE8BB1180B7}" presName="tx1" presStyleLbl="revTx" presStyleIdx="5" presStyleCnt="6"/>
      <dgm:spPr/>
    </dgm:pt>
    <dgm:pt modelId="{10B7F072-4485-2747-BB3F-9589D11F7250}" type="pres">
      <dgm:prSet presAssocID="{C76A312E-4AA9-4C71-A420-2BE8BB1180B7}" presName="vert1" presStyleCnt="0"/>
      <dgm:spPr/>
    </dgm:pt>
  </dgm:ptLst>
  <dgm:cxnLst>
    <dgm:cxn modelId="{0C2D871A-A012-8743-AC8C-12ACD3905B8B}" type="presOf" srcId="{C76A312E-4AA9-4C71-A420-2BE8BB1180B7}" destId="{FAF47F5B-1EA2-A04F-90D1-A8B51CBAED82}" srcOrd="0" destOrd="0" presId="urn:microsoft.com/office/officeart/2008/layout/LinedList"/>
    <dgm:cxn modelId="{1222FD37-3BD3-474D-B8CD-D6B4079BA962}" type="presOf" srcId="{A941BAC1-CDEC-DE48-8CE9-99B9EB9F3A91}" destId="{6EC8ABBC-F03D-9641-865A-A0BBEAEBC4E3}" srcOrd="0" destOrd="0" presId="urn:microsoft.com/office/officeart/2008/layout/LinedList"/>
    <dgm:cxn modelId="{E8A4B864-039A-AA43-B3F4-2D251EF569D4}" type="presOf" srcId="{A93A1F1F-8F34-4F92-8268-511455992FB4}" destId="{2DCF0EDA-B852-9646-8BE7-FAA54EC46FBF}" srcOrd="0" destOrd="0" presId="urn:microsoft.com/office/officeart/2008/layout/LinedList"/>
    <dgm:cxn modelId="{2A464E71-1DC8-498D-AF7A-74A6D593C601}" srcId="{A93A1F1F-8F34-4F92-8268-511455992FB4}" destId="{0783F0F8-5261-454B-8AD8-9969F00BF3F9}" srcOrd="3" destOrd="0" parTransId="{EDE680D9-CD35-4AD3-B5FE-57DF829CBCD5}" sibTransId="{C32D2220-A3EF-4791-A13F-F889852EAD89}"/>
    <dgm:cxn modelId="{CC7E4974-C1AD-4FF4-84B3-9519A8F72E76}" srcId="{A93A1F1F-8F34-4F92-8268-511455992FB4}" destId="{C76A312E-4AA9-4C71-A420-2BE8BB1180B7}" srcOrd="5" destOrd="0" parTransId="{FAE0DC23-7456-4031-8514-D2C5F27C2C33}" sibTransId="{A21F3D25-B60C-420E-8E43-352DF84C41D5}"/>
    <dgm:cxn modelId="{64599A97-03D6-9C47-8992-2C39B894C43C}" srcId="{A93A1F1F-8F34-4F92-8268-511455992FB4}" destId="{A941BAC1-CDEC-DE48-8CE9-99B9EB9F3A91}" srcOrd="0" destOrd="0" parTransId="{34692D18-F28E-CF4C-82D0-811821D723CA}" sibTransId="{747800A4-9FAB-5C41-8AB9-A46946CC151A}"/>
    <dgm:cxn modelId="{B39DFFA0-B277-274D-B82C-7E0039A1493D}" type="presOf" srcId="{0783F0F8-5261-454B-8AD8-9969F00BF3F9}" destId="{93F7C5F2-CA72-CF49-8706-C5613C929985}" srcOrd="0" destOrd="0" presId="urn:microsoft.com/office/officeart/2008/layout/LinedList"/>
    <dgm:cxn modelId="{17B8DDB2-0F47-414F-BEB5-B73CC11F853A}" srcId="{A93A1F1F-8F34-4F92-8268-511455992FB4}" destId="{D4D785F1-76DA-9A44-8BF8-AD1652520945}" srcOrd="2" destOrd="0" parTransId="{75BEF75B-0719-6446-AE9C-87CE7EF23AC0}" sibTransId="{7CDF5C66-F076-4D4F-BD48-90BA4AB16976}"/>
    <dgm:cxn modelId="{D99A2FB8-A8E3-4BB4-87BD-699F0D919BBA}" srcId="{A93A1F1F-8F34-4F92-8268-511455992FB4}" destId="{616DA37C-EE41-4C5B-9689-A28AF7A67771}" srcOrd="1" destOrd="0" parTransId="{1959A808-A780-4B0E-8D47-F46A0C76746A}" sibTransId="{5688BEFD-1AE4-44E8-81E8-E5C0B5950490}"/>
    <dgm:cxn modelId="{973F0DC6-3602-E243-B6E1-5D83255D6FE7}" type="presOf" srcId="{616DA37C-EE41-4C5B-9689-A28AF7A67771}" destId="{C40C9522-4C6D-AC45-8529-878609CF6192}" srcOrd="0" destOrd="0" presId="urn:microsoft.com/office/officeart/2008/layout/LinedList"/>
    <dgm:cxn modelId="{F6E546D6-820D-5C4C-BF6B-843F3165BC72}" srcId="{A93A1F1F-8F34-4F92-8268-511455992FB4}" destId="{80984B2D-81C6-1847-89BD-D99E3695B477}" srcOrd="4" destOrd="0" parTransId="{45F55888-6690-3E44-A014-45D25BBD61A6}" sibTransId="{E3406DAA-CC68-C042-9875-34D8A554715F}"/>
    <dgm:cxn modelId="{976AEEEB-19A3-6E4A-8CEC-83B0EF531A53}" type="presOf" srcId="{D4D785F1-76DA-9A44-8BF8-AD1652520945}" destId="{387E7754-8C77-AD45-B7BD-74C32CED08ED}" srcOrd="0" destOrd="0" presId="urn:microsoft.com/office/officeart/2008/layout/LinedList"/>
    <dgm:cxn modelId="{787C83F6-2142-4240-ABE3-793BCD4EF82C}" type="presOf" srcId="{80984B2D-81C6-1847-89BD-D99E3695B477}" destId="{B9CC29C0-D6E8-1E40-AB8A-E318D6CC1FE4}" srcOrd="0" destOrd="0" presId="urn:microsoft.com/office/officeart/2008/layout/LinedList"/>
    <dgm:cxn modelId="{DEF688A3-5670-9B46-A496-D2A1F8FD668F}" type="presParOf" srcId="{2DCF0EDA-B852-9646-8BE7-FAA54EC46FBF}" destId="{4CFA0FC0-36ED-824C-8AA6-C824CD94357C}" srcOrd="0" destOrd="0" presId="urn:microsoft.com/office/officeart/2008/layout/LinedList"/>
    <dgm:cxn modelId="{DA98F233-97B7-1D42-93FD-4436206C08FC}" type="presParOf" srcId="{2DCF0EDA-B852-9646-8BE7-FAA54EC46FBF}" destId="{D76535F6-9169-E241-9B46-E948187D1FFC}" srcOrd="1" destOrd="0" presId="urn:microsoft.com/office/officeart/2008/layout/LinedList"/>
    <dgm:cxn modelId="{0776E348-41D8-714F-812D-42FA78EEB4FB}" type="presParOf" srcId="{D76535F6-9169-E241-9B46-E948187D1FFC}" destId="{6EC8ABBC-F03D-9641-865A-A0BBEAEBC4E3}" srcOrd="0" destOrd="0" presId="urn:microsoft.com/office/officeart/2008/layout/LinedList"/>
    <dgm:cxn modelId="{13E35186-02E2-BB41-9342-FF2954C16961}" type="presParOf" srcId="{D76535F6-9169-E241-9B46-E948187D1FFC}" destId="{C7ED1459-6FFC-4547-9F08-6C73A9509C5A}" srcOrd="1" destOrd="0" presId="urn:microsoft.com/office/officeart/2008/layout/LinedList"/>
    <dgm:cxn modelId="{03E9CBB4-C99C-B445-AE19-06812CAF2673}" type="presParOf" srcId="{2DCF0EDA-B852-9646-8BE7-FAA54EC46FBF}" destId="{59273618-B1FA-E347-B1EC-D47979C98991}" srcOrd="2" destOrd="0" presId="urn:microsoft.com/office/officeart/2008/layout/LinedList"/>
    <dgm:cxn modelId="{F6D9BF53-9EA5-734A-BC5C-5DDC2C54113F}" type="presParOf" srcId="{2DCF0EDA-B852-9646-8BE7-FAA54EC46FBF}" destId="{6B19F01C-8FEE-5043-9F44-3F7D1E331A05}" srcOrd="3" destOrd="0" presId="urn:microsoft.com/office/officeart/2008/layout/LinedList"/>
    <dgm:cxn modelId="{C4DCBDB9-00D1-8D42-A99D-F5BEB6B160B3}" type="presParOf" srcId="{6B19F01C-8FEE-5043-9F44-3F7D1E331A05}" destId="{C40C9522-4C6D-AC45-8529-878609CF6192}" srcOrd="0" destOrd="0" presId="urn:microsoft.com/office/officeart/2008/layout/LinedList"/>
    <dgm:cxn modelId="{0B7950E3-8983-8143-A9F1-E2EE0B4502ED}" type="presParOf" srcId="{6B19F01C-8FEE-5043-9F44-3F7D1E331A05}" destId="{A523414C-2926-2247-B1EA-C83086754A79}" srcOrd="1" destOrd="0" presId="urn:microsoft.com/office/officeart/2008/layout/LinedList"/>
    <dgm:cxn modelId="{224CAED1-6A0C-BD4F-BAF1-D7B134F6DB18}" type="presParOf" srcId="{2DCF0EDA-B852-9646-8BE7-FAA54EC46FBF}" destId="{42F77B4D-17D6-784A-BB98-EBF45A1BB988}" srcOrd="4" destOrd="0" presId="urn:microsoft.com/office/officeart/2008/layout/LinedList"/>
    <dgm:cxn modelId="{FB54334B-C79D-D347-8EBF-759577B6065D}" type="presParOf" srcId="{2DCF0EDA-B852-9646-8BE7-FAA54EC46FBF}" destId="{41EE835E-D808-BB40-8C09-F3161207265B}" srcOrd="5" destOrd="0" presId="urn:microsoft.com/office/officeart/2008/layout/LinedList"/>
    <dgm:cxn modelId="{2D982701-1CAB-FD43-9ABA-5058B50F59F9}" type="presParOf" srcId="{41EE835E-D808-BB40-8C09-F3161207265B}" destId="{387E7754-8C77-AD45-B7BD-74C32CED08ED}" srcOrd="0" destOrd="0" presId="urn:microsoft.com/office/officeart/2008/layout/LinedList"/>
    <dgm:cxn modelId="{322C76B6-F3E0-454D-8FE3-DA46E71F0AE8}" type="presParOf" srcId="{41EE835E-D808-BB40-8C09-F3161207265B}" destId="{B01F29CE-7432-DD4E-9258-4B117B1717F8}" srcOrd="1" destOrd="0" presId="urn:microsoft.com/office/officeart/2008/layout/LinedList"/>
    <dgm:cxn modelId="{471E3183-79F7-AB4D-B94F-E7522375C36E}" type="presParOf" srcId="{2DCF0EDA-B852-9646-8BE7-FAA54EC46FBF}" destId="{165A0501-7DC5-4046-8CCC-435C01D7AC83}" srcOrd="6" destOrd="0" presId="urn:microsoft.com/office/officeart/2008/layout/LinedList"/>
    <dgm:cxn modelId="{F655CBF9-F1EF-4647-98C7-73DE6521B512}" type="presParOf" srcId="{2DCF0EDA-B852-9646-8BE7-FAA54EC46FBF}" destId="{42871455-263A-7140-9807-1AB162E4DF06}" srcOrd="7" destOrd="0" presId="urn:microsoft.com/office/officeart/2008/layout/LinedList"/>
    <dgm:cxn modelId="{BDF23893-8720-8E4F-B06D-CD3BB8BC94CF}" type="presParOf" srcId="{42871455-263A-7140-9807-1AB162E4DF06}" destId="{93F7C5F2-CA72-CF49-8706-C5613C929985}" srcOrd="0" destOrd="0" presId="urn:microsoft.com/office/officeart/2008/layout/LinedList"/>
    <dgm:cxn modelId="{FA504BE4-05D9-3940-96DF-EA58A5C4F771}" type="presParOf" srcId="{42871455-263A-7140-9807-1AB162E4DF06}" destId="{6A9AB215-C623-8447-BFD4-08910771B5CA}" srcOrd="1" destOrd="0" presId="urn:microsoft.com/office/officeart/2008/layout/LinedList"/>
    <dgm:cxn modelId="{CEA93A06-D0D2-9041-9870-E66C9242ECBA}" type="presParOf" srcId="{2DCF0EDA-B852-9646-8BE7-FAA54EC46FBF}" destId="{3606D99F-58CD-DD41-8CC8-0D8FB8510249}" srcOrd="8" destOrd="0" presId="urn:microsoft.com/office/officeart/2008/layout/LinedList"/>
    <dgm:cxn modelId="{6049F31A-F181-0446-8770-F00EDBB98107}" type="presParOf" srcId="{2DCF0EDA-B852-9646-8BE7-FAA54EC46FBF}" destId="{1760C9CB-EF38-2742-A3C7-C223ACA84D2A}" srcOrd="9" destOrd="0" presId="urn:microsoft.com/office/officeart/2008/layout/LinedList"/>
    <dgm:cxn modelId="{2723386C-51E3-7E46-8B9A-668DCDB1B4AF}" type="presParOf" srcId="{1760C9CB-EF38-2742-A3C7-C223ACA84D2A}" destId="{B9CC29C0-D6E8-1E40-AB8A-E318D6CC1FE4}" srcOrd="0" destOrd="0" presId="urn:microsoft.com/office/officeart/2008/layout/LinedList"/>
    <dgm:cxn modelId="{BD613AFF-47E3-044D-8E40-38D811649A54}" type="presParOf" srcId="{1760C9CB-EF38-2742-A3C7-C223ACA84D2A}" destId="{3E101A48-5666-6648-92F2-C2D5E9613BE5}" srcOrd="1" destOrd="0" presId="urn:microsoft.com/office/officeart/2008/layout/LinedList"/>
    <dgm:cxn modelId="{BEB05DB3-7B14-B04E-B6BD-95511B4241C7}" type="presParOf" srcId="{2DCF0EDA-B852-9646-8BE7-FAA54EC46FBF}" destId="{1411EB45-6C57-4A4D-B03D-78101CA121ED}" srcOrd="10" destOrd="0" presId="urn:microsoft.com/office/officeart/2008/layout/LinedList"/>
    <dgm:cxn modelId="{35ADF26B-EB94-CF4C-BFD0-B56ED35CB537}" type="presParOf" srcId="{2DCF0EDA-B852-9646-8BE7-FAA54EC46FBF}" destId="{16EDE9EF-16EC-DF40-A5C4-DBB0C6304DE2}" srcOrd="11" destOrd="0" presId="urn:microsoft.com/office/officeart/2008/layout/LinedList"/>
    <dgm:cxn modelId="{70D94486-F0CB-6B4C-9434-AF17D8625AAE}" type="presParOf" srcId="{16EDE9EF-16EC-DF40-A5C4-DBB0C6304DE2}" destId="{FAF47F5B-1EA2-A04F-90D1-A8B51CBAED82}" srcOrd="0" destOrd="0" presId="urn:microsoft.com/office/officeart/2008/layout/LinedList"/>
    <dgm:cxn modelId="{D9B7C4CE-49E7-8643-9CEA-8271D8A261EB}" type="presParOf" srcId="{16EDE9EF-16EC-DF40-A5C4-DBB0C6304DE2}" destId="{10B7F072-4485-2747-BB3F-9589D11F72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0FC0-36ED-824C-8AA6-C824CD94357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C8ABBC-F03D-9641-865A-A0BBEAEBC4E3}">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Software development constantly face efficiency and code reuse challenges.</a:t>
          </a:r>
        </a:p>
      </dsp:txBody>
      <dsp:txXfrm>
        <a:off x="0" y="2663"/>
        <a:ext cx="6666833" cy="908098"/>
      </dsp:txXfrm>
    </dsp:sp>
    <dsp:sp modelId="{59273618-B1FA-E347-B1EC-D47979C98991}">
      <dsp:nvSpPr>
        <dsp:cNvPr id="0" name=""/>
        <dsp:cNvSpPr/>
      </dsp:nvSpPr>
      <dsp:spPr>
        <a:xfrm>
          <a:off x="0" y="91076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C9522-4C6D-AC45-8529-878609CF6192}">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GenericSuite was designed to streamline Apps development.</a:t>
          </a:r>
        </a:p>
      </dsp:txBody>
      <dsp:txXfrm>
        <a:off x="0" y="910762"/>
        <a:ext cx="6666833" cy="908098"/>
      </dsp:txXfrm>
    </dsp:sp>
    <dsp:sp modelId="{42F77B4D-17D6-784A-BB98-EBF45A1BB988}">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7E7754-8C77-AD45-B7BD-74C32CED08ED}">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noProof="0" dirty="0"/>
            <a:t>Framework allows to focus on business logic.</a:t>
          </a:r>
        </a:p>
      </dsp:txBody>
      <dsp:txXfrm>
        <a:off x="0" y="1818861"/>
        <a:ext cx="6666833" cy="908098"/>
      </dsp:txXfrm>
    </dsp:sp>
    <dsp:sp modelId="{165A0501-7DC5-4046-8CCC-435C01D7AC8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F7C5F2-CA72-CF49-8706-C5613C929985}">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Tools to facilitate APIs and UI</a:t>
          </a:r>
          <a:r>
            <a:rPr lang="en-US" sz="2300" b="1" kern="1200" noProof="0" dirty="0"/>
            <a:t> </a:t>
          </a:r>
          <a:r>
            <a:rPr lang="en-US" sz="2300" kern="1200" noProof="0" dirty="0"/>
            <a:t>development.</a:t>
          </a:r>
        </a:p>
      </dsp:txBody>
      <dsp:txXfrm>
        <a:off x="0" y="2726960"/>
        <a:ext cx="6666833" cy="908098"/>
      </dsp:txXfrm>
    </dsp:sp>
    <dsp:sp modelId="{3606D99F-58CD-DD41-8CC8-0D8FB8510249}">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CC29C0-D6E8-1E40-AB8A-E318D6CC1FE4}">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Add AI and RAG* to Apps.</a:t>
          </a:r>
        </a:p>
      </dsp:txBody>
      <dsp:txXfrm>
        <a:off x="0" y="3635058"/>
        <a:ext cx="6666833" cy="908098"/>
      </dsp:txXfrm>
    </dsp:sp>
    <dsp:sp modelId="{1411EB45-6C57-4A4D-B03D-78101CA121ED}">
      <dsp:nvSpPr>
        <dsp:cNvPr id="0" name=""/>
        <dsp:cNvSpPr/>
      </dsp:nvSpPr>
      <dsp:spPr>
        <a:xfrm>
          <a:off x="0" y="454315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F47F5B-1EA2-A04F-90D1-A8B51CBAED82}">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Utilities to facilitate tasks in the software development life cycle (SDLC).</a:t>
          </a:r>
        </a:p>
      </dsp:txBody>
      <dsp:txXfrm>
        <a:off x="0" y="4543157"/>
        <a:ext cx="6666833" cy="9080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AB37C5-726B-46FD-C1DB-AB64F10F7B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0BE99FDC-5A41-5BB7-2267-C6B8356B24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6CB77D-EA9B-9D4B-8706-690E825D05F8}" type="datetimeFigureOut">
              <a:rPr lang="es-ES_tradnl" smtClean="0"/>
              <a:t>7/7/24</a:t>
            </a:fld>
            <a:endParaRPr lang="es-ES_tradnl"/>
          </a:p>
        </p:txBody>
      </p:sp>
      <p:sp>
        <p:nvSpPr>
          <p:cNvPr id="4" name="Footer Placeholder 3">
            <a:extLst>
              <a:ext uri="{FF2B5EF4-FFF2-40B4-BE49-F238E27FC236}">
                <a16:creationId xmlns:a16="http://schemas.microsoft.com/office/drawing/2014/main" id="{2C15DD46-1BBC-BA21-2867-1C319FB771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7B312862-C1AF-EB85-1D70-DADC6BA80E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D365F-63B6-A046-9D22-FFC96565E38C}" type="slidenum">
              <a:rPr lang="es-ES_tradnl" smtClean="0"/>
              <a:t>‹#›</a:t>
            </a:fld>
            <a:endParaRPr lang="es-ES_tradnl"/>
          </a:p>
        </p:txBody>
      </p:sp>
    </p:spTree>
    <p:extLst>
      <p:ext uri="{BB962C8B-B14F-4D97-AF65-F5344CB8AC3E}">
        <p14:creationId xmlns:p14="http://schemas.microsoft.com/office/powerpoint/2010/main" val="396996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26328-7D2C-764D-B148-D36FCCAFD57B}" type="datetimeFigureOut">
              <a:rPr lang="es-ES_tradnl" smtClean="0"/>
              <a:t>7/7/24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691AF-D95B-D24F-8153-CA1A40E24652}" type="slidenum">
              <a:rPr lang="es-ES_tradnl" smtClean="0"/>
              <a:t>‹#›</a:t>
            </a:fld>
            <a:endParaRPr lang="es-ES_tradnl"/>
          </a:p>
        </p:txBody>
      </p:sp>
    </p:spTree>
    <p:extLst>
      <p:ext uri="{BB962C8B-B14F-4D97-AF65-F5344CB8AC3E}">
        <p14:creationId xmlns:p14="http://schemas.microsoft.com/office/powerpoint/2010/main" val="159934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a:t>
            </a:fld>
            <a:endParaRPr lang="es-ES_tradnl"/>
          </a:p>
        </p:txBody>
      </p:sp>
    </p:spTree>
    <p:extLst>
      <p:ext uri="{BB962C8B-B14F-4D97-AF65-F5344CB8AC3E}">
        <p14:creationId xmlns:p14="http://schemas.microsoft.com/office/powerpoint/2010/main" val="157850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10</a:t>
            </a:fld>
            <a:endParaRPr lang="es-ES_tradnl"/>
          </a:p>
        </p:txBody>
      </p:sp>
    </p:spTree>
    <p:extLst>
      <p:ext uri="{BB962C8B-B14F-4D97-AF65-F5344CB8AC3E}">
        <p14:creationId xmlns:p14="http://schemas.microsoft.com/office/powerpoint/2010/main" val="180588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13</a:t>
            </a:fld>
            <a:endParaRPr lang="es-ES_tradnl"/>
          </a:p>
        </p:txBody>
      </p:sp>
    </p:spTree>
    <p:extLst>
      <p:ext uri="{BB962C8B-B14F-4D97-AF65-F5344CB8AC3E}">
        <p14:creationId xmlns:p14="http://schemas.microsoft.com/office/powerpoint/2010/main" val="148006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14</a:t>
            </a:fld>
            <a:endParaRPr lang="es-ES_tradnl"/>
          </a:p>
        </p:txBody>
      </p:sp>
    </p:spTree>
    <p:extLst>
      <p:ext uri="{BB962C8B-B14F-4D97-AF65-F5344CB8AC3E}">
        <p14:creationId xmlns:p14="http://schemas.microsoft.com/office/powerpoint/2010/main" val="185522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15</a:t>
            </a:fld>
            <a:endParaRPr lang="es-ES_tradnl"/>
          </a:p>
        </p:txBody>
      </p:sp>
    </p:spTree>
    <p:extLst>
      <p:ext uri="{BB962C8B-B14F-4D97-AF65-F5344CB8AC3E}">
        <p14:creationId xmlns:p14="http://schemas.microsoft.com/office/powerpoint/2010/main" val="215704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17</a:t>
            </a:fld>
            <a:endParaRPr lang="es-ES_tradnl"/>
          </a:p>
        </p:txBody>
      </p:sp>
    </p:spTree>
    <p:extLst>
      <p:ext uri="{BB962C8B-B14F-4D97-AF65-F5344CB8AC3E}">
        <p14:creationId xmlns:p14="http://schemas.microsoft.com/office/powerpoint/2010/main" val="134560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18</a:t>
            </a:fld>
            <a:endParaRPr lang="es-ES_tradnl"/>
          </a:p>
        </p:txBody>
      </p:sp>
    </p:spTree>
    <p:extLst>
      <p:ext uri="{BB962C8B-B14F-4D97-AF65-F5344CB8AC3E}">
        <p14:creationId xmlns:p14="http://schemas.microsoft.com/office/powerpoint/2010/main" val="374711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19</a:t>
            </a:fld>
            <a:endParaRPr lang="es-ES_tradnl"/>
          </a:p>
        </p:txBody>
      </p:sp>
    </p:spTree>
    <p:extLst>
      <p:ext uri="{BB962C8B-B14F-4D97-AF65-F5344CB8AC3E}">
        <p14:creationId xmlns:p14="http://schemas.microsoft.com/office/powerpoint/2010/main" val="1770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20</a:t>
            </a:fld>
            <a:endParaRPr lang="es-ES_tradnl"/>
          </a:p>
        </p:txBody>
      </p:sp>
    </p:spTree>
    <p:extLst>
      <p:ext uri="{BB962C8B-B14F-4D97-AF65-F5344CB8AC3E}">
        <p14:creationId xmlns:p14="http://schemas.microsoft.com/office/powerpoint/2010/main" val="292083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21</a:t>
            </a:fld>
            <a:endParaRPr lang="es-ES_tradnl"/>
          </a:p>
        </p:txBody>
      </p:sp>
    </p:spTree>
    <p:extLst>
      <p:ext uri="{BB962C8B-B14F-4D97-AF65-F5344CB8AC3E}">
        <p14:creationId xmlns:p14="http://schemas.microsoft.com/office/powerpoint/2010/main" val="282327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23</a:t>
            </a:fld>
            <a:endParaRPr lang="es-ES_tradnl"/>
          </a:p>
        </p:txBody>
      </p:sp>
    </p:spTree>
    <p:extLst>
      <p:ext uri="{BB962C8B-B14F-4D97-AF65-F5344CB8AC3E}">
        <p14:creationId xmlns:p14="http://schemas.microsoft.com/office/powerpoint/2010/main" val="354167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a:t>
            </a:fld>
            <a:endParaRPr lang="es-ES_tradnl"/>
          </a:p>
        </p:txBody>
      </p:sp>
    </p:spTree>
    <p:extLst>
      <p:ext uri="{BB962C8B-B14F-4D97-AF65-F5344CB8AC3E}">
        <p14:creationId xmlns:p14="http://schemas.microsoft.com/office/powerpoint/2010/main" val="711433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24</a:t>
            </a:fld>
            <a:endParaRPr lang="es-ES_tradnl"/>
          </a:p>
        </p:txBody>
      </p:sp>
    </p:spTree>
    <p:extLst>
      <p:ext uri="{BB962C8B-B14F-4D97-AF65-F5344CB8AC3E}">
        <p14:creationId xmlns:p14="http://schemas.microsoft.com/office/powerpoint/2010/main" val="86942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25</a:t>
            </a:fld>
            <a:endParaRPr lang="es-ES_tradnl"/>
          </a:p>
        </p:txBody>
      </p:sp>
    </p:spTree>
    <p:extLst>
      <p:ext uri="{BB962C8B-B14F-4D97-AF65-F5344CB8AC3E}">
        <p14:creationId xmlns:p14="http://schemas.microsoft.com/office/powerpoint/2010/main" val="426172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27</a:t>
            </a:fld>
            <a:endParaRPr lang="es-ES_tradnl"/>
          </a:p>
        </p:txBody>
      </p:sp>
    </p:spTree>
    <p:extLst>
      <p:ext uri="{BB962C8B-B14F-4D97-AF65-F5344CB8AC3E}">
        <p14:creationId xmlns:p14="http://schemas.microsoft.com/office/powerpoint/2010/main" val="147799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29</a:t>
            </a:fld>
            <a:endParaRPr lang="es-ES_tradnl"/>
          </a:p>
        </p:txBody>
      </p:sp>
    </p:spTree>
    <p:extLst>
      <p:ext uri="{BB962C8B-B14F-4D97-AF65-F5344CB8AC3E}">
        <p14:creationId xmlns:p14="http://schemas.microsoft.com/office/powerpoint/2010/main" val="352394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32</a:t>
            </a:fld>
            <a:endParaRPr lang="es-ES_tradnl"/>
          </a:p>
        </p:txBody>
      </p:sp>
    </p:spTree>
    <p:extLst>
      <p:ext uri="{BB962C8B-B14F-4D97-AF65-F5344CB8AC3E}">
        <p14:creationId xmlns:p14="http://schemas.microsoft.com/office/powerpoint/2010/main" val="90481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33</a:t>
            </a:fld>
            <a:endParaRPr lang="es-ES_tradnl"/>
          </a:p>
        </p:txBody>
      </p:sp>
    </p:spTree>
    <p:extLst>
      <p:ext uri="{BB962C8B-B14F-4D97-AF65-F5344CB8AC3E}">
        <p14:creationId xmlns:p14="http://schemas.microsoft.com/office/powerpoint/2010/main" val="220178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36</a:t>
            </a:fld>
            <a:endParaRPr lang="es-ES_tradnl"/>
          </a:p>
        </p:txBody>
      </p:sp>
    </p:spTree>
    <p:extLst>
      <p:ext uri="{BB962C8B-B14F-4D97-AF65-F5344CB8AC3E}">
        <p14:creationId xmlns:p14="http://schemas.microsoft.com/office/powerpoint/2010/main" val="1134415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37</a:t>
            </a:fld>
            <a:endParaRPr lang="es-ES_tradnl"/>
          </a:p>
        </p:txBody>
      </p:sp>
    </p:spTree>
    <p:extLst>
      <p:ext uri="{BB962C8B-B14F-4D97-AF65-F5344CB8AC3E}">
        <p14:creationId xmlns:p14="http://schemas.microsoft.com/office/powerpoint/2010/main" val="4147022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38</a:t>
            </a:fld>
            <a:endParaRPr lang="es-ES_tradnl"/>
          </a:p>
        </p:txBody>
      </p:sp>
    </p:spTree>
    <p:extLst>
      <p:ext uri="{BB962C8B-B14F-4D97-AF65-F5344CB8AC3E}">
        <p14:creationId xmlns:p14="http://schemas.microsoft.com/office/powerpoint/2010/main" val="227421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39</a:t>
            </a:fld>
            <a:endParaRPr lang="es-ES_tradnl"/>
          </a:p>
        </p:txBody>
      </p:sp>
    </p:spTree>
    <p:extLst>
      <p:ext uri="{BB962C8B-B14F-4D97-AF65-F5344CB8AC3E}">
        <p14:creationId xmlns:p14="http://schemas.microsoft.com/office/powerpoint/2010/main" val="226391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a:t>
            </a:fld>
            <a:endParaRPr lang="es-ES_tradnl"/>
          </a:p>
        </p:txBody>
      </p:sp>
    </p:spTree>
    <p:extLst>
      <p:ext uri="{BB962C8B-B14F-4D97-AF65-F5344CB8AC3E}">
        <p14:creationId xmlns:p14="http://schemas.microsoft.com/office/powerpoint/2010/main" val="416056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40</a:t>
            </a:fld>
            <a:endParaRPr lang="es-ES_tradnl"/>
          </a:p>
        </p:txBody>
      </p:sp>
    </p:spTree>
    <p:extLst>
      <p:ext uri="{BB962C8B-B14F-4D97-AF65-F5344CB8AC3E}">
        <p14:creationId xmlns:p14="http://schemas.microsoft.com/office/powerpoint/2010/main" val="66583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41</a:t>
            </a:fld>
            <a:endParaRPr lang="es-ES_tradnl"/>
          </a:p>
        </p:txBody>
      </p:sp>
    </p:spTree>
    <p:extLst>
      <p:ext uri="{BB962C8B-B14F-4D97-AF65-F5344CB8AC3E}">
        <p14:creationId xmlns:p14="http://schemas.microsoft.com/office/powerpoint/2010/main" val="3000431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42</a:t>
            </a:fld>
            <a:endParaRPr lang="es-ES_tradnl"/>
          </a:p>
        </p:txBody>
      </p:sp>
    </p:spTree>
    <p:extLst>
      <p:ext uri="{BB962C8B-B14F-4D97-AF65-F5344CB8AC3E}">
        <p14:creationId xmlns:p14="http://schemas.microsoft.com/office/powerpoint/2010/main" val="134217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43</a:t>
            </a:fld>
            <a:endParaRPr lang="es-ES_tradnl"/>
          </a:p>
        </p:txBody>
      </p:sp>
    </p:spTree>
    <p:extLst>
      <p:ext uri="{BB962C8B-B14F-4D97-AF65-F5344CB8AC3E}">
        <p14:creationId xmlns:p14="http://schemas.microsoft.com/office/powerpoint/2010/main" val="408961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44</a:t>
            </a:fld>
            <a:endParaRPr lang="es-ES_tradnl"/>
          </a:p>
        </p:txBody>
      </p:sp>
    </p:spTree>
    <p:extLst>
      <p:ext uri="{BB962C8B-B14F-4D97-AF65-F5344CB8AC3E}">
        <p14:creationId xmlns:p14="http://schemas.microsoft.com/office/powerpoint/2010/main" val="82802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45</a:t>
            </a:fld>
            <a:endParaRPr lang="es-ES_tradnl"/>
          </a:p>
        </p:txBody>
      </p:sp>
    </p:spTree>
    <p:extLst>
      <p:ext uri="{BB962C8B-B14F-4D97-AF65-F5344CB8AC3E}">
        <p14:creationId xmlns:p14="http://schemas.microsoft.com/office/powerpoint/2010/main" val="3580449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46</a:t>
            </a:fld>
            <a:endParaRPr lang="es-ES_tradnl"/>
          </a:p>
        </p:txBody>
      </p:sp>
    </p:spTree>
    <p:extLst>
      <p:ext uri="{BB962C8B-B14F-4D97-AF65-F5344CB8AC3E}">
        <p14:creationId xmlns:p14="http://schemas.microsoft.com/office/powerpoint/2010/main" val="2805109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47</a:t>
            </a:fld>
            <a:endParaRPr lang="es-ES_tradnl"/>
          </a:p>
        </p:txBody>
      </p:sp>
    </p:spTree>
    <p:extLst>
      <p:ext uri="{BB962C8B-B14F-4D97-AF65-F5344CB8AC3E}">
        <p14:creationId xmlns:p14="http://schemas.microsoft.com/office/powerpoint/2010/main" val="2918876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48</a:t>
            </a:fld>
            <a:endParaRPr lang="es-ES_tradnl"/>
          </a:p>
        </p:txBody>
      </p:sp>
    </p:spTree>
    <p:extLst>
      <p:ext uri="{BB962C8B-B14F-4D97-AF65-F5344CB8AC3E}">
        <p14:creationId xmlns:p14="http://schemas.microsoft.com/office/powerpoint/2010/main" val="1570424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49</a:t>
            </a:fld>
            <a:endParaRPr lang="es-ES_tradnl"/>
          </a:p>
        </p:txBody>
      </p:sp>
    </p:spTree>
    <p:extLst>
      <p:ext uri="{BB962C8B-B14F-4D97-AF65-F5344CB8AC3E}">
        <p14:creationId xmlns:p14="http://schemas.microsoft.com/office/powerpoint/2010/main" val="120854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a:t>
            </a:fld>
            <a:endParaRPr lang="es-ES_tradnl"/>
          </a:p>
        </p:txBody>
      </p:sp>
    </p:spTree>
    <p:extLst>
      <p:ext uri="{BB962C8B-B14F-4D97-AF65-F5344CB8AC3E}">
        <p14:creationId xmlns:p14="http://schemas.microsoft.com/office/powerpoint/2010/main" val="712262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50</a:t>
            </a:fld>
            <a:endParaRPr lang="es-ES_tradnl"/>
          </a:p>
        </p:txBody>
      </p:sp>
    </p:spTree>
    <p:extLst>
      <p:ext uri="{BB962C8B-B14F-4D97-AF65-F5344CB8AC3E}">
        <p14:creationId xmlns:p14="http://schemas.microsoft.com/office/powerpoint/2010/main" val="2275213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51</a:t>
            </a:fld>
            <a:endParaRPr lang="es-ES_tradnl"/>
          </a:p>
        </p:txBody>
      </p:sp>
    </p:spTree>
    <p:extLst>
      <p:ext uri="{BB962C8B-B14F-4D97-AF65-F5344CB8AC3E}">
        <p14:creationId xmlns:p14="http://schemas.microsoft.com/office/powerpoint/2010/main" val="1693335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53</a:t>
            </a:fld>
            <a:endParaRPr lang="es-ES_tradnl"/>
          </a:p>
        </p:txBody>
      </p:sp>
    </p:spTree>
    <p:extLst>
      <p:ext uri="{BB962C8B-B14F-4D97-AF65-F5344CB8AC3E}">
        <p14:creationId xmlns:p14="http://schemas.microsoft.com/office/powerpoint/2010/main" val="2913458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54</a:t>
            </a:fld>
            <a:endParaRPr lang="es-ES_tradnl"/>
          </a:p>
        </p:txBody>
      </p:sp>
    </p:spTree>
    <p:extLst>
      <p:ext uri="{BB962C8B-B14F-4D97-AF65-F5344CB8AC3E}">
        <p14:creationId xmlns:p14="http://schemas.microsoft.com/office/powerpoint/2010/main" val="3564455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55</a:t>
            </a:fld>
            <a:endParaRPr lang="es-ES_tradnl"/>
          </a:p>
        </p:txBody>
      </p:sp>
    </p:spTree>
    <p:extLst>
      <p:ext uri="{BB962C8B-B14F-4D97-AF65-F5344CB8AC3E}">
        <p14:creationId xmlns:p14="http://schemas.microsoft.com/office/powerpoint/2010/main" val="3411617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56</a:t>
            </a:fld>
            <a:endParaRPr lang="es-ES_tradnl"/>
          </a:p>
        </p:txBody>
      </p:sp>
    </p:spTree>
    <p:extLst>
      <p:ext uri="{BB962C8B-B14F-4D97-AF65-F5344CB8AC3E}">
        <p14:creationId xmlns:p14="http://schemas.microsoft.com/office/powerpoint/2010/main" val="2766757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57</a:t>
            </a:fld>
            <a:endParaRPr lang="es-ES_tradnl"/>
          </a:p>
        </p:txBody>
      </p:sp>
    </p:spTree>
    <p:extLst>
      <p:ext uri="{BB962C8B-B14F-4D97-AF65-F5344CB8AC3E}">
        <p14:creationId xmlns:p14="http://schemas.microsoft.com/office/powerpoint/2010/main" val="29195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a:t>
            </a:fld>
            <a:endParaRPr lang="es-ES_tradnl"/>
          </a:p>
        </p:txBody>
      </p:sp>
    </p:spTree>
    <p:extLst>
      <p:ext uri="{BB962C8B-B14F-4D97-AF65-F5344CB8AC3E}">
        <p14:creationId xmlns:p14="http://schemas.microsoft.com/office/powerpoint/2010/main" val="361165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6</a:t>
            </a:fld>
            <a:endParaRPr lang="es-ES_tradnl"/>
          </a:p>
        </p:txBody>
      </p:sp>
    </p:spTree>
    <p:extLst>
      <p:ext uri="{BB962C8B-B14F-4D97-AF65-F5344CB8AC3E}">
        <p14:creationId xmlns:p14="http://schemas.microsoft.com/office/powerpoint/2010/main" val="207285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7</a:t>
            </a:fld>
            <a:endParaRPr lang="es-ES_tradnl"/>
          </a:p>
        </p:txBody>
      </p:sp>
    </p:spTree>
    <p:extLst>
      <p:ext uri="{BB962C8B-B14F-4D97-AF65-F5344CB8AC3E}">
        <p14:creationId xmlns:p14="http://schemas.microsoft.com/office/powerpoint/2010/main" val="256241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8</a:t>
            </a:fld>
            <a:endParaRPr lang="es-ES_tradnl"/>
          </a:p>
        </p:txBody>
      </p:sp>
    </p:spTree>
    <p:extLst>
      <p:ext uri="{BB962C8B-B14F-4D97-AF65-F5344CB8AC3E}">
        <p14:creationId xmlns:p14="http://schemas.microsoft.com/office/powerpoint/2010/main" val="859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9</a:t>
            </a:fld>
            <a:endParaRPr lang="es-ES_tradnl"/>
          </a:p>
        </p:txBody>
      </p:sp>
    </p:spTree>
    <p:extLst>
      <p:ext uri="{BB962C8B-B14F-4D97-AF65-F5344CB8AC3E}">
        <p14:creationId xmlns:p14="http://schemas.microsoft.com/office/powerpoint/2010/main" val="52309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D9D1-F65A-1554-1F99-47588109C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D78CD-1564-8A34-4B33-58A6575FA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8F519-FEE6-774A-67D0-BE981D8D8258}"/>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7D900BDA-5FD4-7189-F0D3-2C405EBF2A35}"/>
              </a:ext>
            </a:extLst>
          </p:cNvPr>
          <p:cNvSpPr>
            <a:spLocks noGrp="1"/>
          </p:cNvSpPr>
          <p:nvPr>
            <p:ph type="ftr" sz="quarter" idx="11"/>
          </p:nvPr>
        </p:nvSpPr>
        <p:spPr/>
        <p:txBody>
          <a:bodyPr/>
          <a:lstStyle/>
          <a:p>
            <a:r>
              <a:rPr lang="en-US" b="1" noProof="1"/>
              <a:t>https://genericsuite.carlosjramirez.com</a:t>
            </a:r>
          </a:p>
        </p:txBody>
      </p:sp>
      <p:sp>
        <p:nvSpPr>
          <p:cNvPr id="6" name="Slide Number Placeholder 5">
            <a:extLst>
              <a:ext uri="{FF2B5EF4-FFF2-40B4-BE49-F238E27FC236}">
                <a16:creationId xmlns:a16="http://schemas.microsoft.com/office/drawing/2014/main" id="{1F542E8F-6539-4ED3-1A82-5BD0C501764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08190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64D0-A4E1-D1BC-0DB5-1E85D78481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20B05-66C3-A242-BA9A-B1CD13389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30F9-F08E-D3F4-0BBA-1AF2D3BA7F04}"/>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D196BC90-9097-A1B6-CA40-137F3271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49849-975A-02FD-B289-7250892859B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77982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F4B78-A6E0-581D-1632-095B7CAC6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2B7139-FFCA-D663-F781-AB15347DB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84A-B92D-8D1A-9D62-FAEB17C37D19}"/>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E556EF28-DABB-33A1-1CE0-D33981015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2DDC3-C799-2120-9769-1BC32F28382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54610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0C1-84AB-C2C6-E39B-4ED9C1DB8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CADC3-AD6F-3CD8-08C5-5C6AD4490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66634-7B58-A9F1-993A-44CD368F0BA5}"/>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7C479283-83D5-C58B-FFC0-C7DCB002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00A3-277E-35F8-558B-8DB496EB821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93844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68FF-C7E5-64FF-D74B-8D63AB3657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B54AC1-498B-E3F2-BA9C-B955A76F5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FB956-B6BB-2864-0312-FEAF0A1E90B5}"/>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F4C45B44-010C-6B91-23FD-41619DDC0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E862D-FF30-50B7-6423-36583E3622B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1940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19B8-D7E6-2062-88DB-E9AD428B5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50798-B01A-CF42-9AC7-8C70F3628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4D9EA-EF24-4D3F-15BD-CE2B91FB0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3DD4F-B4F4-EDD3-477A-07A365CAC4FB}"/>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6DDC23BE-2423-D49E-011D-BDBC44A52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C414-A2D8-D4EE-F1C9-280DC9AB8C1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604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5D0-7E5A-58BE-97EC-9FB2DDD10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2FE49-9E6A-1136-C53B-E4F7AD99C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BC601-C93A-13B9-489B-5F011CADB6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E8E38-58CE-C0B2-70EC-C71EC08F6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B188A-02F0-377C-AA32-C87523E329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F50C16-D89D-D882-A721-FC64542AABE7}"/>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8" name="Footer Placeholder 7">
            <a:extLst>
              <a:ext uri="{FF2B5EF4-FFF2-40B4-BE49-F238E27FC236}">
                <a16:creationId xmlns:a16="http://schemas.microsoft.com/office/drawing/2014/main" id="{0AF354B5-C5FF-178A-7179-D22BE9F89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0C7E-BC0C-9369-F166-1F4C0AEC1A6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76006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7CC3-CB2F-6548-A752-0AF0CE2067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23E8F-4877-CC23-E99A-22749E1B813D}"/>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4" name="Footer Placeholder 3">
            <a:extLst>
              <a:ext uri="{FF2B5EF4-FFF2-40B4-BE49-F238E27FC236}">
                <a16:creationId xmlns:a16="http://schemas.microsoft.com/office/drawing/2014/main" id="{B62F17C1-6B4B-D8EB-AD33-768CC6C1A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A07051-35D2-E681-7D4F-D42F197E534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51333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581E1-405F-285F-E5D7-084546CC0E49}"/>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3" name="Footer Placeholder 2">
            <a:extLst>
              <a:ext uri="{FF2B5EF4-FFF2-40B4-BE49-F238E27FC236}">
                <a16:creationId xmlns:a16="http://schemas.microsoft.com/office/drawing/2014/main" id="{EE91AE07-1E48-5E5C-1916-688500043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0242A2-2536-C584-C8EF-C9AA97BE231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18915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CFB-F7B0-40C8-4A65-3B616C6F9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955439-039A-D82E-808C-D603F0B15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7F466-F872-BBBA-2B1B-EA4125134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3BDAE-2695-B78B-FF96-224A49498276}"/>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19694C07-7779-23E1-C894-71333613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EE0F2-D934-0E90-8CBC-80B840CCD28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15650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FB2-BE6C-D476-47F5-0FCB2CE59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3E054-A73D-88C7-C3B3-2B6D9D30D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B5B35-744B-8D0E-D275-21D44C3BA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C4BBC1-E078-B64E-F112-37980A0C4412}"/>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BE23E854-2AA5-9C19-40E9-F564C77E1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8D0B2-FD22-DD0F-7506-20CF6EF2CF0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6093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431352-24DB-EBB6-B0F5-65D763BB5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95574-C0EF-E35C-04DD-2AB02E250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247E1-CFF6-64A1-3132-1931488D0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58CEAC96-E896-59D6-4897-F7470EC12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b="1" noProof="1"/>
              <a:t>https://genericsuite.carlosjramirez.com</a:t>
            </a:r>
          </a:p>
        </p:txBody>
      </p:sp>
      <p:sp>
        <p:nvSpPr>
          <p:cNvPr id="6" name="Slide Number Placeholder 5">
            <a:extLst>
              <a:ext uri="{FF2B5EF4-FFF2-40B4-BE49-F238E27FC236}">
                <a16:creationId xmlns:a16="http://schemas.microsoft.com/office/drawing/2014/main" id="{4E37F06D-6120-79FA-5864-EEA0AAD55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E3A636-5032-0148-9099-FEC817DFF70E}" type="slidenum">
              <a:rPr lang="en-US" smtClean="0"/>
              <a:t>‹#›</a:t>
            </a:fld>
            <a:endParaRPr lang="en-US"/>
          </a:p>
        </p:txBody>
      </p:sp>
      <p:pic>
        <p:nvPicPr>
          <p:cNvPr id="7" name="Graphic 6">
            <a:extLst>
              <a:ext uri="{FF2B5EF4-FFF2-40B4-BE49-F238E27FC236}">
                <a16:creationId xmlns:a16="http://schemas.microsoft.com/office/drawing/2014/main" id="{B7C618B2-CBBD-1AAB-3F9E-D01C039C770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585174" y="136524"/>
            <a:ext cx="1488039" cy="1488039"/>
          </a:xfrm>
          <a:prstGeom prst="rect">
            <a:avLst/>
          </a:prstGeom>
        </p:spPr>
      </p:pic>
      <p:pic>
        <p:nvPicPr>
          <p:cNvPr id="9" name="Graphic 8">
            <a:extLst>
              <a:ext uri="{FF2B5EF4-FFF2-40B4-BE49-F238E27FC236}">
                <a16:creationId xmlns:a16="http://schemas.microsoft.com/office/drawing/2014/main" id="{1280B49A-8A61-90FD-6D79-A9689C9466E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585173" y="136523"/>
            <a:ext cx="1488039" cy="1488039"/>
          </a:xfrm>
          <a:prstGeom prst="rect">
            <a:avLst/>
          </a:prstGeom>
        </p:spPr>
      </p:pic>
      <p:pic>
        <p:nvPicPr>
          <p:cNvPr id="10" name="Camera 9">
            <a:extLst>
              <a:ext uri="{FF2B5EF4-FFF2-40B4-BE49-F238E27FC236}">
                <a16:creationId xmlns:a16="http://schemas.microsoft.com/office/drawing/2014/main" id="{8278E61D-0E91-523D-73CB-0C34761C7211}"/>
              </a:ext>
            </a:extLst>
          </p:cNvPr>
          <p:cNvPicPr>
            <a:picLocks noChangeAspect="1"/>
            <a:extLst>
              <a:ext uri="{51228E76-BA90-4043-B771-695A4F85340A}">
                <alf:liveFeedProps xmlns:alf="http://schemas.microsoft.com/office/drawing/2021/livefeed"/>
              </a:ext>
            </a:extLst>
          </p:cNvPicPr>
          <p:nvPr userDrawn="1"/>
        </p:nvPicPr>
        <p:blipFill>
          <a:blip r:embed="rId17">
            <a:extLst>
              <a:ext uri="{96DAC541-7B7A-43D3-8B79-37D633B846F1}">
                <asvg:svgBlip xmlns:asvg="http://schemas.microsoft.com/office/drawing/2016/SVG/main" r:embed="rId18"/>
              </a:ext>
            </a:extLst>
          </a:blip>
          <a:stretch>
            <a:fillRect/>
          </a:stretch>
        </p:blipFill>
        <p:spPr>
          <a:xfrm>
            <a:off x="9231334" y="246116"/>
            <a:ext cx="1268852" cy="1268852"/>
          </a:xfrm>
          <a:prstGeom prst="ellipse">
            <a:avLst/>
          </a:prstGeom>
        </p:spPr>
      </p:pic>
    </p:spTree>
    <p:extLst>
      <p:ext uri="{BB962C8B-B14F-4D97-AF65-F5344CB8AC3E}">
        <p14:creationId xmlns:p14="http://schemas.microsoft.com/office/powerpoint/2010/main" val="3052838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4.xml"/><Relationship Id="rId18" Type="http://schemas.openxmlformats.org/officeDocument/2006/relationships/image" Target="../media/image3.png"/><Relationship Id="rId3" Type="http://schemas.openxmlformats.org/officeDocument/2006/relationships/image" Target="../media/image9.jpeg"/><Relationship Id="rId7" Type="http://schemas.openxmlformats.org/officeDocument/2006/relationships/slide" Target="slide7.xml"/><Relationship Id="rId12" Type="http://schemas.openxmlformats.org/officeDocument/2006/relationships/slide" Target="slide52.xml"/><Relationship Id="rId17" Type="http://schemas.openxmlformats.org/officeDocument/2006/relationships/image" Target="../media/image2.svg"/><Relationship Id="rId2" Type="http://schemas.openxmlformats.org/officeDocument/2006/relationships/notesSlide" Target="../notesSlides/notesSlide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3.xml"/><Relationship Id="rId5" Type="http://schemas.openxmlformats.org/officeDocument/2006/relationships/slide" Target="slide5.xml"/><Relationship Id="rId15" Type="http://schemas.openxmlformats.org/officeDocument/2006/relationships/slide" Target="slide56.xml"/><Relationship Id="rId10" Type="http://schemas.openxmlformats.org/officeDocument/2006/relationships/slide" Target="slide21.xml"/><Relationship Id="rId19" Type="http://schemas.openxmlformats.org/officeDocument/2006/relationships/image" Target="../media/image4.svg"/><Relationship Id="rId4" Type="http://schemas.openxmlformats.org/officeDocument/2006/relationships/slide" Target="slide4.xml"/><Relationship Id="rId9" Type="http://schemas.openxmlformats.org/officeDocument/2006/relationships/slide" Target="slide13.xml"/><Relationship Id="rId14" Type="http://schemas.openxmlformats.org/officeDocument/2006/relationships/slide" Target="slide55.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sv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hyperlink" Target="https://www.securityweek.com/xz-utils-backdoor-attack-brings-another-similar-incident-to-ligh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44.svg"/><Relationship Id="rId9"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5.jpeg"/><Relationship Id="rId7" Type="http://schemas.openxmlformats.org/officeDocument/2006/relationships/image" Target="../media/image2.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s>
</file>

<file path=ppt/slides/_rels/slide5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s://www.carlosjramirez.com/" TargetMode="External"/><Relationship Id="rId7"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genericsuite.carlosjramirez.com/" TargetMode="External"/><Relationship Id="rId5" Type="http://schemas.openxmlformats.org/officeDocument/2006/relationships/hyperlink" Target="https://github.com/tomkat-cr" TargetMode="External"/><Relationship Id="rId10" Type="http://schemas.openxmlformats.org/officeDocument/2006/relationships/image" Target="../media/image46.tiff"/><Relationship Id="rId4" Type="http://schemas.openxmlformats.org/officeDocument/2006/relationships/hyperlink" Target="https://www.linkedin.com/in/carlosjramirez"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EA6D-AC61-B531-1F83-864A301A3E99}"/>
              </a:ext>
            </a:extLst>
          </p:cNvPr>
          <p:cNvSpPr>
            <a:spLocks noGrp="1"/>
          </p:cNvSpPr>
          <p:nvPr>
            <p:ph type="ctrTitle"/>
          </p:nvPr>
        </p:nvSpPr>
        <p:spPr>
          <a:xfrm>
            <a:off x="823442" y="921715"/>
            <a:ext cx="5163022" cy="2635993"/>
          </a:xfrm>
        </p:spPr>
        <p:txBody>
          <a:bodyPr anchor="b">
            <a:normAutofit/>
          </a:bodyPr>
          <a:lstStyle/>
          <a:p>
            <a:pPr algn="l"/>
            <a:r>
              <a:rPr lang="en-US" sz="4800" dirty="0"/>
              <a:t>The GenericSuite Software Library</a:t>
            </a:r>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FF21D48-AB8A-09FD-A587-F9928DA6A5F6}"/>
              </a:ext>
            </a:extLst>
          </p:cNvPr>
          <p:cNvSpPr>
            <a:spLocks noGrp="1"/>
          </p:cNvSpPr>
          <p:nvPr>
            <p:ph type="subTitle" idx="1"/>
          </p:nvPr>
        </p:nvSpPr>
        <p:spPr>
          <a:xfrm>
            <a:off x="823442" y="4410112"/>
            <a:ext cx="4662957" cy="1395022"/>
          </a:xfrm>
        </p:spPr>
        <p:txBody>
          <a:bodyPr anchor="t">
            <a:normAutofit/>
          </a:bodyPr>
          <a:lstStyle/>
          <a:p>
            <a:pPr algn="l"/>
            <a:r>
              <a:rPr lang="en-US" sz="2200" dirty="0">
                <a:solidFill>
                  <a:srgbClr val="FFFFFF"/>
                </a:solidFill>
              </a:rPr>
              <a:t>Exploring the Significance of Generic Programming for Innovation in Software Development</a:t>
            </a:r>
          </a:p>
        </p:txBody>
      </p:sp>
      <p:pic>
        <p:nvPicPr>
          <p:cNvPr id="7" name="Graphic 6">
            <a:extLst>
              <a:ext uri="{FF2B5EF4-FFF2-40B4-BE49-F238E27FC236}">
                <a16:creationId xmlns:a16="http://schemas.microsoft.com/office/drawing/2014/main" id="{BC9A0824-8442-30FD-F941-317DD20DC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33041FE-CABD-27CC-CFB7-6F9253C430D9}"/>
              </a:ext>
            </a:extLst>
          </p:cNvPr>
          <p:cNvSpPr txBox="1"/>
          <p:nvPr/>
        </p:nvSpPr>
        <p:spPr>
          <a:xfrm>
            <a:off x="823442" y="6017305"/>
            <a:ext cx="4454299" cy="369332"/>
          </a:xfrm>
          <a:prstGeom prst="rect">
            <a:avLst/>
          </a:prstGeom>
          <a:noFill/>
        </p:spPr>
        <p:txBody>
          <a:bodyPr wrap="square">
            <a:spAutoFit/>
          </a:bodyPr>
          <a:lstStyle/>
          <a:p>
            <a:pPr marL="0" indent="0">
              <a:buNone/>
            </a:pPr>
            <a:r>
              <a:rPr lang="en-US" b="1" noProof="1">
                <a:solidFill>
                  <a:schemeClr val="bg1"/>
                </a:solidFill>
              </a:rPr>
              <a:t>https://genericsuite.carlosjramirez.com </a:t>
            </a:r>
          </a:p>
        </p:txBody>
      </p:sp>
    </p:spTree>
    <p:extLst>
      <p:ext uri="{BB962C8B-B14F-4D97-AF65-F5344CB8AC3E}">
        <p14:creationId xmlns:p14="http://schemas.microsoft.com/office/powerpoint/2010/main" val="876019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C19B-64EF-B4B5-0BAB-246E2AD3F416}"/>
              </a:ext>
            </a:extLst>
          </p:cNvPr>
          <p:cNvSpPr>
            <a:spLocks noGrp="1"/>
          </p:cNvSpPr>
          <p:nvPr>
            <p:ph type="title"/>
          </p:nvPr>
        </p:nvSpPr>
        <p:spPr>
          <a:xfrm>
            <a:off x="838200" y="365125"/>
            <a:ext cx="8180672" cy="1325563"/>
          </a:xfrm>
        </p:spPr>
        <p:txBody>
          <a:bodyPr/>
          <a:lstStyle/>
          <a:p>
            <a:r>
              <a:rPr lang="en-US" dirty="0"/>
              <a:t>Evolution (2)</a:t>
            </a:r>
          </a:p>
        </p:txBody>
      </p:sp>
      <p:sp>
        <p:nvSpPr>
          <p:cNvPr id="3" name="Content Placeholder 2">
            <a:extLst>
              <a:ext uri="{FF2B5EF4-FFF2-40B4-BE49-F238E27FC236}">
                <a16:creationId xmlns:a16="http://schemas.microsoft.com/office/drawing/2014/main" id="{CD44A20D-AA48-23B7-2142-A4308AB5DA62}"/>
              </a:ext>
            </a:extLst>
          </p:cNvPr>
          <p:cNvSpPr>
            <a:spLocks noGrp="1"/>
          </p:cNvSpPr>
          <p:nvPr>
            <p:ph idx="1"/>
          </p:nvPr>
        </p:nvSpPr>
        <p:spPr/>
        <p:txBody>
          <a:bodyPr>
            <a:normAutofit/>
          </a:bodyPr>
          <a:lstStyle/>
          <a:p>
            <a:r>
              <a:rPr lang="en-US" dirty="0"/>
              <a:t>June 2023: development of generic Backend modules to handle CRUD, automatic generation of Endpoints and Menus with the same Frontend configurations, using JSON files stored in a common repository.</a:t>
            </a:r>
          </a:p>
          <a:p>
            <a:r>
              <a:rPr lang="en-US" dirty="0"/>
              <a:t>July 2023: I participated in the Google Vertex AI Hackathon in </a:t>
            </a:r>
            <a:r>
              <a:rPr lang="en-US" dirty="0" err="1"/>
              <a:t>Lablab.ai</a:t>
            </a:r>
            <a:r>
              <a:rPr lang="en-US" dirty="0"/>
              <a:t> and that gave me the ideas to create </a:t>
            </a:r>
            <a:r>
              <a:rPr lang="en-US" b="1" dirty="0" err="1"/>
              <a:t>FynBot</a:t>
            </a:r>
            <a:r>
              <a:rPr lang="en-US" dirty="0"/>
              <a:t>: the artificial intelligence assistant for FynApp, based on the OpenAI APIs and GPT Functions.</a:t>
            </a:r>
          </a:p>
        </p:txBody>
      </p:sp>
    </p:spTree>
    <p:extLst>
      <p:ext uri="{BB962C8B-B14F-4D97-AF65-F5344CB8AC3E}">
        <p14:creationId xmlns:p14="http://schemas.microsoft.com/office/powerpoint/2010/main" val="41492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9EE-F07F-8647-AFDE-BC782881D2CD}"/>
              </a:ext>
            </a:extLst>
          </p:cNvPr>
          <p:cNvSpPr>
            <a:spLocks noGrp="1"/>
          </p:cNvSpPr>
          <p:nvPr>
            <p:ph type="title"/>
          </p:nvPr>
        </p:nvSpPr>
        <p:spPr>
          <a:xfrm>
            <a:off x="838200" y="365125"/>
            <a:ext cx="8094044" cy="1325563"/>
          </a:xfrm>
        </p:spPr>
        <p:txBody>
          <a:bodyPr/>
          <a:lstStyle/>
          <a:p>
            <a:r>
              <a:rPr lang="en-US"/>
              <a:t>Evolution (3)</a:t>
            </a:r>
          </a:p>
        </p:txBody>
      </p:sp>
      <p:sp>
        <p:nvSpPr>
          <p:cNvPr id="3" name="Content Placeholder 2">
            <a:extLst>
              <a:ext uri="{FF2B5EF4-FFF2-40B4-BE49-F238E27FC236}">
                <a16:creationId xmlns:a16="http://schemas.microsoft.com/office/drawing/2014/main" id="{CC281179-A09A-1555-0D5D-409345B04B67}"/>
              </a:ext>
            </a:extLst>
          </p:cNvPr>
          <p:cNvSpPr>
            <a:spLocks noGrp="1"/>
          </p:cNvSpPr>
          <p:nvPr>
            <p:ph idx="1"/>
          </p:nvPr>
        </p:nvSpPr>
        <p:spPr/>
        <p:txBody>
          <a:bodyPr>
            <a:normAutofit lnSpcReduction="10000"/>
          </a:bodyPr>
          <a:lstStyle/>
          <a:p>
            <a:r>
              <a:rPr lang="en-US" dirty="0"/>
              <a:t>August &gt; November 2023: Image Generation (Dall-E), Audio (TTS), Image Recognition (Vision).</a:t>
            </a:r>
          </a:p>
          <a:p>
            <a:r>
              <a:rPr lang="en-US" dirty="0"/>
              <a:t>Deployment with AWS SAM (Serverless Application Model).</a:t>
            </a:r>
          </a:p>
          <a:p>
            <a:r>
              <a:rPr lang="en-US" dirty="0"/>
              <a:t>December 2023: Implementation of </a:t>
            </a:r>
            <a:r>
              <a:rPr lang="en-US" dirty="0" err="1"/>
              <a:t>LangChain</a:t>
            </a:r>
            <a:r>
              <a:rPr lang="en-US" dirty="0"/>
              <a:t> to use any LLM/NLP/Embeddings model and not being tied to a single provider.</a:t>
            </a:r>
          </a:p>
          <a:p>
            <a:r>
              <a:rPr lang="en-US" dirty="0"/>
              <a:t>Local DNS and access to the development environment with HTTPS.</a:t>
            </a:r>
          </a:p>
          <a:p>
            <a:r>
              <a:rPr lang="en-US" dirty="0"/>
              <a:t>January 2024: Google Gemini and Hugging Face are included in the model offering.</a:t>
            </a:r>
          </a:p>
        </p:txBody>
      </p:sp>
    </p:spTree>
    <p:extLst>
      <p:ext uri="{BB962C8B-B14F-4D97-AF65-F5344CB8AC3E}">
        <p14:creationId xmlns:p14="http://schemas.microsoft.com/office/powerpoint/2010/main" val="21747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858A-9545-9C4E-6A7F-75754D51B6CC}"/>
              </a:ext>
            </a:extLst>
          </p:cNvPr>
          <p:cNvSpPr>
            <a:spLocks noGrp="1"/>
          </p:cNvSpPr>
          <p:nvPr>
            <p:ph type="title"/>
          </p:nvPr>
        </p:nvSpPr>
        <p:spPr>
          <a:xfrm>
            <a:off x="838200" y="365125"/>
            <a:ext cx="8036293" cy="1325563"/>
          </a:xfrm>
        </p:spPr>
        <p:txBody>
          <a:bodyPr/>
          <a:lstStyle/>
          <a:p>
            <a:r>
              <a:rPr lang="en-US"/>
              <a:t>Evolution (4)</a:t>
            </a:r>
            <a:endParaRPr lang="en-US" dirty="0"/>
          </a:p>
        </p:txBody>
      </p:sp>
      <p:sp>
        <p:nvSpPr>
          <p:cNvPr id="3" name="Content Placeholder 2">
            <a:extLst>
              <a:ext uri="{FF2B5EF4-FFF2-40B4-BE49-F238E27FC236}">
                <a16:creationId xmlns:a16="http://schemas.microsoft.com/office/drawing/2014/main" id="{37E101D3-516E-6CFB-2EAB-DCB22CCD7720}"/>
              </a:ext>
            </a:extLst>
          </p:cNvPr>
          <p:cNvSpPr>
            <a:spLocks noGrp="1"/>
          </p:cNvSpPr>
          <p:nvPr>
            <p:ph idx="1"/>
          </p:nvPr>
        </p:nvSpPr>
        <p:spPr/>
        <p:txBody>
          <a:bodyPr/>
          <a:lstStyle/>
          <a:p>
            <a:r>
              <a:rPr lang="en-US" dirty="0"/>
              <a:t>February 2024: Extraction of generic programming from FynApp. GenericSuite was born.</a:t>
            </a:r>
          </a:p>
          <a:p>
            <a:r>
              <a:rPr lang="en-US" dirty="0"/>
              <a:t>The first version was published at the beginning of March 2024 and the functional libraries were published in NPMJS and </a:t>
            </a:r>
            <a:r>
              <a:rPr lang="en-US" dirty="0" err="1"/>
              <a:t>PyPi</a:t>
            </a:r>
            <a:r>
              <a:rPr lang="en-US" dirty="0"/>
              <a:t> in April 2024.</a:t>
            </a:r>
          </a:p>
          <a:p>
            <a:r>
              <a:rPr lang="en-US" dirty="0"/>
              <a:t>This is the first formal contribution I've made to the Open-Source community.</a:t>
            </a:r>
          </a:p>
        </p:txBody>
      </p:sp>
    </p:spTree>
    <p:extLst>
      <p:ext uri="{BB962C8B-B14F-4D97-AF65-F5344CB8AC3E}">
        <p14:creationId xmlns:p14="http://schemas.microsoft.com/office/powerpoint/2010/main" val="16811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0605B-AC15-14BD-8071-29B7997F4AAD}"/>
              </a:ext>
            </a:extLst>
          </p:cNvPr>
          <p:cNvSpPr>
            <a:spLocks noGrp="1"/>
          </p:cNvSpPr>
          <p:nvPr>
            <p:ph type="title"/>
          </p:nvPr>
        </p:nvSpPr>
        <p:spPr>
          <a:xfrm>
            <a:off x="462455" y="457201"/>
            <a:ext cx="3189170" cy="3588870"/>
          </a:xfrm>
        </p:spPr>
        <p:txBody>
          <a:bodyPr anchor="b">
            <a:normAutofit/>
          </a:bodyPr>
          <a:lstStyle/>
          <a:p>
            <a:pPr algn="r"/>
            <a:r>
              <a:rPr lang="en-US" sz="4000">
                <a:solidFill>
                  <a:srgbClr val="FFFFFF"/>
                </a:solidFill>
              </a:rPr>
              <a:t>What does GenericSuite offer?</a:t>
            </a:r>
            <a:endParaRPr lang="en-US" sz="4000" dirty="0">
              <a:solidFill>
                <a:srgbClr val="FFFFFF"/>
              </a:solidFill>
            </a:endParaRPr>
          </a:p>
        </p:txBody>
      </p:sp>
      <p:sp>
        <p:nvSpPr>
          <p:cNvPr id="3" name="Content Placeholder 2">
            <a:extLst>
              <a:ext uri="{FF2B5EF4-FFF2-40B4-BE49-F238E27FC236}">
                <a16:creationId xmlns:a16="http://schemas.microsoft.com/office/drawing/2014/main" id="{474087F5-925E-C0E4-1567-D99504CD7A0B}"/>
              </a:ext>
            </a:extLst>
          </p:cNvPr>
          <p:cNvSpPr>
            <a:spLocks noGrp="1"/>
          </p:cNvSpPr>
          <p:nvPr>
            <p:ph idx="1"/>
          </p:nvPr>
        </p:nvSpPr>
        <p:spPr>
          <a:xfrm>
            <a:off x="5220739" y="1022733"/>
            <a:ext cx="3290579" cy="2636103"/>
          </a:xfrm>
        </p:spPr>
        <p:txBody>
          <a:bodyPr anchor="ctr">
            <a:normAutofit/>
          </a:bodyPr>
          <a:lstStyle/>
          <a:p>
            <a:r>
              <a:rPr lang="en-US" dirty="0"/>
              <a:t>GenericSuite Core:</a:t>
            </a:r>
          </a:p>
          <a:p>
            <a:pPr lvl="1"/>
            <a:r>
              <a:rPr lang="en-US" sz="2000" dirty="0"/>
              <a:t>Frontend</a:t>
            </a:r>
          </a:p>
          <a:p>
            <a:pPr lvl="1"/>
            <a:r>
              <a:rPr lang="en-US" sz="2000" dirty="0"/>
              <a:t>Backend</a:t>
            </a:r>
          </a:p>
          <a:p>
            <a:pPr lvl="1"/>
            <a:r>
              <a:rPr lang="en-US" sz="2000" dirty="0"/>
              <a:t>Scripts</a:t>
            </a:r>
            <a:endParaRPr lang="en-US" sz="2800" dirty="0"/>
          </a:p>
        </p:txBody>
      </p:sp>
      <p:pic>
        <p:nvPicPr>
          <p:cNvPr id="5" name="Graphic 4">
            <a:extLst>
              <a:ext uri="{FF2B5EF4-FFF2-40B4-BE49-F238E27FC236}">
                <a16:creationId xmlns:a16="http://schemas.microsoft.com/office/drawing/2014/main" id="{3216ACD0-5C47-51D9-3C15-F4C2CBEB1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295" y="1080754"/>
            <a:ext cx="2381255" cy="2381255"/>
          </a:xfrm>
          <a:prstGeom prst="rect">
            <a:avLst/>
          </a:prstGeom>
        </p:spPr>
      </p:pic>
      <p:pic>
        <p:nvPicPr>
          <p:cNvPr id="4" name="Graphic 3">
            <a:extLst>
              <a:ext uri="{FF2B5EF4-FFF2-40B4-BE49-F238E27FC236}">
                <a16:creationId xmlns:a16="http://schemas.microsoft.com/office/drawing/2014/main" id="{37C977E0-E6B9-088D-ADD5-47ED7A361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4637" y="3789407"/>
            <a:ext cx="2395235" cy="2395235"/>
          </a:xfrm>
          <a:prstGeom prst="rect">
            <a:avLst/>
          </a:prstGeom>
        </p:spPr>
      </p:pic>
      <p:sp>
        <p:nvSpPr>
          <p:cNvPr id="6" name="Content Placeholder 2">
            <a:extLst>
              <a:ext uri="{FF2B5EF4-FFF2-40B4-BE49-F238E27FC236}">
                <a16:creationId xmlns:a16="http://schemas.microsoft.com/office/drawing/2014/main" id="{FB810D88-9F75-06AE-33DD-6681530CF464}"/>
              </a:ext>
            </a:extLst>
          </p:cNvPr>
          <p:cNvSpPr txBox="1">
            <a:spLocks/>
          </p:cNvSpPr>
          <p:nvPr/>
        </p:nvSpPr>
        <p:spPr>
          <a:xfrm>
            <a:off x="7951295" y="3668974"/>
            <a:ext cx="3290579" cy="26361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Extensions:</a:t>
            </a:r>
          </a:p>
          <a:p>
            <a:pPr lvl="1"/>
            <a:r>
              <a:rPr lang="en-US" sz="2000" dirty="0"/>
              <a:t>AI (RAG, LLM, NLP)</a:t>
            </a:r>
          </a:p>
          <a:p>
            <a:pPr lvl="1"/>
            <a:r>
              <a:rPr lang="en-US" sz="2000" dirty="0"/>
              <a:t>Barcode</a:t>
            </a:r>
          </a:p>
          <a:p>
            <a:pPr lvl="1"/>
            <a:r>
              <a:rPr lang="en-US" sz="2000" dirty="0"/>
              <a:t>Maps</a:t>
            </a:r>
          </a:p>
        </p:txBody>
      </p:sp>
      <p:pic>
        <p:nvPicPr>
          <p:cNvPr id="7" name="Camera 6">
            <a:extLst>
              <a:ext uri="{FF2B5EF4-FFF2-40B4-BE49-F238E27FC236}">
                <a16:creationId xmlns:a16="http://schemas.microsoft.com/office/drawing/2014/main" id="{B1A88AAB-A629-65DD-81B7-BBB301DF0D8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4173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C3FC9-0C0F-1A7C-54EA-A59DF21FF7C8}"/>
              </a:ext>
            </a:extLst>
          </p:cNvPr>
          <p:cNvSpPr>
            <a:spLocks noGrp="1"/>
          </p:cNvSpPr>
          <p:nvPr>
            <p:ph type="title"/>
          </p:nvPr>
        </p:nvSpPr>
        <p:spPr>
          <a:xfrm>
            <a:off x="549305" y="548464"/>
            <a:ext cx="7112735" cy="1118413"/>
          </a:xfrm>
        </p:spPr>
        <p:txBody>
          <a:bodyPr anchor="b">
            <a:normAutofit/>
          </a:bodyPr>
          <a:lstStyle/>
          <a:p>
            <a:r>
              <a:rPr lang="en-US" sz="4000" dirty="0"/>
              <a:t>Sheet</a:t>
            </a:r>
          </a:p>
        </p:txBody>
      </p:sp>
      <p:pic>
        <p:nvPicPr>
          <p:cNvPr id="5" name="Picture 4" descr="Dispositivo móvil con aplicaciones">
            <a:extLst>
              <a:ext uri="{FF2B5EF4-FFF2-40B4-BE49-F238E27FC236}">
                <a16:creationId xmlns:a16="http://schemas.microsoft.com/office/drawing/2014/main" id="{C41BAB89-A729-5744-5448-2CDEEB3621F5}"/>
              </a:ext>
            </a:extLst>
          </p:cNvPr>
          <p:cNvPicPr>
            <a:picLocks noChangeAspect="1"/>
          </p:cNvPicPr>
          <p:nvPr/>
        </p:nvPicPr>
        <p:blipFill rotWithShape="1">
          <a:blip r:embed="rId3"/>
          <a:srcRect l="52575" r="13005"/>
          <a:stretch/>
        </p:blipFill>
        <p:spPr>
          <a:xfrm>
            <a:off x="7995504" y="10"/>
            <a:ext cx="4196496" cy="6857990"/>
          </a:xfrm>
          <a:prstGeom prst="rect">
            <a:avLst/>
          </a:prstGeom>
          <a:effectLst/>
        </p:spPr>
      </p:pic>
      <p:sp>
        <p:nvSpPr>
          <p:cNvPr id="3" name="Content Placeholder 2">
            <a:extLst>
              <a:ext uri="{FF2B5EF4-FFF2-40B4-BE49-F238E27FC236}">
                <a16:creationId xmlns:a16="http://schemas.microsoft.com/office/drawing/2014/main" id="{206C7BBD-06DB-1AF3-D0C8-4BAE6307AB25}"/>
              </a:ext>
            </a:extLst>
          </p:cNvPr>
          <p:cNvSpPr>
            <a:spLocks noGrp="1"/>
          </p:cNvSpPr>
          <p:nvPr>
            <p:ph idx="1"/>
          </p:nvPr>
        </p:nvSpPr>
        <p:spPr>
          <a:xfrm>
            <a:off x="549306" y="1944413"/>
            <a:ext cx="7112733" cy="4277711"/>
          </a:xfrm>
        </p:spPr>
        <p:txBody>
          <a:bodyPr>
            <a:normAutofit/>
          </a:bodyPr>
          <a:lstStyle/>
          <a:p>
            <a:r>
              <a:rPr lang="en-US" sz="2400" dirty="0"/>
              <a:t>Backend: Python 3.9+</a:t>
            </a:r>
          </a:p>
          <a:p>
            <a:r>
              <a:rPr lang="en-US" sz="2400" dirty="0"/>
              <a:t>Frontend: </a:t>
            </a:r>
            <a:r>
              <a:rPr lang="en-US" sz="2400" dirty="0" err="1"/>
              <a:t>React.js</a:t>
            </a:r>
            <a:endParaRPr lang="en-US" sz="2400" dirty="0"/>
          </a:p>
          <a:p>
            <a:r>
              <a:rPr lang="en-US" sz="2400" dirty="0"/>
              <a:t>Mobile: Flutter</a:t>
            </a:r>
          </a:p>
          <a:p>
            <a:r>
              <a:rPr lang="en-US" sz="2400" dirty="0"/>
              <a:t>IAC / Platform: AWS</a:t>
            </a:r>
          </a:p>
          <a:p>
            <a:r>
              <a:rPr lang="en-US" sz="2400" dirty="0"/>
              <a:t>AI: OpenAI GPT, Google Gemini, Anthropic Claude, Hugging Face Models (anyone with conversational capability), </a:t>
            </a:r>
            <a:r>
              <a:rPr lang="en-US" sz="2400" dirty="0" err="1"/>
              <a:t>Clarifai</a:t>
            </a:r>
            <a:r>
              <a:rPr lang="en-US" sz="2400" dirty="0"/>
              <a:t>.</a:t>
            </a:r>
          </a:p>
          <a:p>
            <a:r>
              <a:rPr lang="en-US" dirty="0"/>
              <a:t>Operating System: Linux (servers, development) / MacOS (development).</a:t>
            </a:r>
          </a:p>
        </p:txBody>
      </p:sp>
      <p:pic>
        <p:nvPicPr>
          <p:cNvPr id="6" name="Graphic 5">
            <a:extLst>
              <a:ext uri="{FF2B5EF4-FFF2-40B4-BE49-F238E27FC236}">
                <a16:creationId xmlns:a16="http://schemas.microsoft.com/office/drawing/2014/main" id="{6B31950C-5424-CC7E-1330-67186E3B58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49C8ED7C-D9D5-EC4A-B7A5-F9B03F25958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85014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D6F7EF8A-530C-8450-5A0C-5BEBF5306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2" y="1301899"/>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838201" y="479493"/>
            <a:ext cx="5257800" cy="1325563"/>
          </a:xfrm>
        </p:spPr>
        <p:txBody>
          <a:bodyPr>
            <a:normAutofit/>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a:t>
            </a:r>
            <a:endParaRPr lang="es-ES_tradnl" dirty="0"/>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838200" y="1984443"/>
            <a:ext cx="6004033" cy="4192520"/>
          </a:xfrm>
        </p:spPr>
        <p:txBody>
          <a:bodyPr>
            <a:normAutofit/>
          </a:bodyPr>
          <a:lstStyle/>
          <a:p>
            <a:pPr fontAlgn="base"/>
            <a:r>
              <a:rPr lang="en-US" sz="2400" dirty="0"/>
              <a:t>Generic CRUD editor: create-read-update-delete code that can be parameterized and extended. There's no need to rewrite every table editor.</a:t>
            </a:r>
          </a:p>
          <a:p>
            <a:pPr fontAlgn="base"/>
            <a:r>
              <a:rPr lang="en-US" sz="2400" dirty="0"/>
              <a:t>Menu Builder: to configure the hierarchical structure, user security levels, and </a:t>
            </a:r>
            <a:r>
              <a:rPr lang="en-US" sz="2400" dirty="0" err="1"/>
              <a:t>React.js</a:t>
            </a:r>
            <a:r>
              <a:rPr lang="en-US" sz="2400" dirty="0"/>
              <a:t> components.</a:t>
            </a:r>
          </a:p>
          <a:p>
            <a:pPr fontAlgn="base"/>
            <a:r>
              <a:rPr lang="en-US" sz="2400" dirty="0"/>
              <a:t>Endpoint Builder: To configure the entry points (URLs) of APIs and Python methods.</a:t>
            </a:r>
          </a:p>
          <a:p>
            <a:pPr fontAlgn="base"/>
            <a:r>
              <a:rPr lang="en-US" sz="2400" dirty="0"/>
              <a:t>All configurations in JSON files.</a:t>
            </a:r>
          </a:p>
        </p:txBody>
      </p:sp>
      <p:pic>
        <p:nvPicPr>
          <p:cNvPr id="4" name="Camera 3">
            <a:extLst>
              <a:ext uri="{FF2B5EF4-FFF2-40B4-BE49-F238E27FC236}">
                <a16:creationId xmlns:a16="http://schemas.microsoft.com/office/drawing/2014/main" id="{9947CB93-EE34-8E0C-1216-BD8FFE25279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2224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651-8471-3F1E-A8B9-75233F6FCD3E}"/>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(2)</a:t>
            </a:r>
            <a:endParaRPr lang="es-ES_tradnl" dirty="0"/>
          </a:p>
        </p:txBody>
      </p:sp>
      <p:sp>
        <p:nvSpPr>
          <p:cNvPr id="3" name="Content Placeholder 2">
            <a:extLst>
              <a:ext uri="{FF2B5EF4-FFF2-40B4-BE49-F238E27FC236}">
                <a16:creationId xmlns:a16="http://schemas.microsoft.com/office/drawing/2014/main" id="{D37FBF60-9452-2B44-898D-DB4CF6227619}"/>
              </a:ext>
            </a:extLst>
          </p:cNvPr>
          <p:cNvSpPr>
            <a:spLocks noGrp="1"/>
          </p:cNvSpPr>
          <p:nvPr>
            <p:ph idx="1"/>
          </p:nvPr>
        </p:nvSpPr>
        <p:spPr/>
        <p:txBody>
          <a:bodyPr/>
          <a:lstStyle/>
          <a:p>
            <a:pPr fontAlgn="base"/>
            <a:r>
              <a:rPr lang="en-US" dirty="0"/>
              <a:t>Database Abstraction:</a:t>
            </a:r>
          </a:p>
          <a:p>
            <a:pPr lvl="1" fontAlgn="base"/>
            <a:r>
              <a:rPr lang="en-US" dirty="0"/>
              <a:t>The backend can use either DynamoDB or MongoDB.</a:t>
            </a:r>
          </a:p>
          <a:p>
            <a:pPr lvl="1" fontAlgn="base"/>
            <a:r>
              <a:rPr lang="en-US" dirty="0"/>
              <a:t>DynamoDB can be accessed using the same MongoDB syntax.</a:t>
            </a:r>
          </a:p>
          <a:p>
            <a:pPr fontAlgn="base"/>
            <a:r>
              <a:rPr lang="en-US" dirty="0"/>
              <a:t>Framework Abstraction: for the development of APIs in Python with </a:t>
            </a:r>
            <a:r>
              <a:rPr lang="en-US" dirty="0" err="1"/>
              <a:t>FastAPI</a:t>
            </a:r>
            <a:r>
              <a:rPr lang="en-US" dirty="0"/>
              <a:t>, Chalice or Flask indistinctly.</a:t>
            </a:r>
          </a:p>
          <a:p>
            <a:pPr fontAlgn="base"/>
            <a:r>
              <a:rPr lang="en-US" dirty="0"/>
              <a:t>Parameterization from the database: to expand the possibility of configuring the system dynamically.</a:t>
            </a:r>
          </a:p>
        </p:txBody>
      </p:sp>
    </p:spTree>
    <p:extLst>
      <p:ext uri="{BB962C8B-B14F-4D97-AF65-F5344CB8AC3E}">
        <p14:creationId xmlns:p14="http://schemas.microsoft.com/office/powerpoint/2010/main" val="742478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955-1CE7-1FCB-6BC3-1A50C1AD0A8B}"/>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 Scripts</a:t>
            </a:r>
            <a:endParaRPr lang="es-ES_tradnl" dirty="0"/>
          </a:p>
        </p:txBody>
      </p:sp>
      <p:sp>
        <p:nvSpPr>
          <p:cNvPr id="3" name="Content Placeholder 2">
            <a:extLst>
              <a:ext uri="{FF2B5EF4-FFF2-40B4-BE49-F238E27FC236}">
                <a16:creationId xmlns:a16="http://schemas.microsoft.com/office/drawing/2014/main" id="{9BAA5F07-D9F0-B2C7-8525-91892E2DA842}"/>
              </a:ext>
            </a:extLst>
          </p:cNvPr>
          <p:cNvSpPr>
            <a:spLocks noGrp="1"/>
          </p:cNvSpPr>
          <p:nvPr>
            <p:ph idx="1"/>
          </p:nvPr>
        </p:nvSpPr>
        <p:spPr/>
        <p:txBody>
          <a:bodyPr>
            <a:normAutofit/>
          </a:bodyPr>
          <a:lstStyle/>
          <a:p>
            <a:r>
              <a:rPr lang="en-US" dirty="0"/>
              <a:t>Scripts to build local environment allows you to run the application on the development computer with HTTP/HTTPS connections, local DNS, and local MongoDB database.</a:t>
            </a:r>
          </a:p>
          <a:p>
            <a:r>
              <a:rPr lang="en-US" dirty="0"/>
              <a:t>Deployment scripts: facilitates the deployment of the application in the different environments: QA, Staging, Demo and Production.</a:t>
            </a:r>
          </a:p>
          <a:p>
            <a:pPr lvl="1"/>
            <a:r>
              <a:rPr lang="en-US" dirty="0"/>
              <a:t>Frontend: on S3 buckets with "Static website hosting" option.</a:t>
            </a:r>
          </a:p>
          <a:p>
            <a:pPr lvl="1"/>
            <a:r>
              <a:rPr lang="en-US" dirty="0"/>
              <a:t>Backend: using SAM, using API Gateway, Lambda Functions, CloudFormation, ECR (Elastic Container Registry), CloudWatch.</a:t>
            </a:r>
          </a:p>
          <a:p>
            <a:r>
              <a:rPr lang="en-US" dirty="0"/>
              <a:t>Domains: handled by AWS Route 53 and ACM (AWS Certificate Manager).</a:t>
            </a:r>
          </a:p>
        </p:txBody>
      </p:sp>
    </p:spTree>
    <p:extLst>
      <p:ext uri="{BB962C8B-B14F-4D97-AF65-F5344CB8AC3E}">
        <p14:creationId xmlns:p14="http://schemas.microsoft.com/office/powerpoint/2010/main" val="22801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5569143" y="479493"/>
            <a:ext cx="5992236" cy="1325563"/>
          </a:xfrm>
        </p:spPr>
        <p:txBody>
          <a:bodyPr>
            <a:normAutofit/>
          </a:bodyPr>
          <a:lstStyle/>
          <a:p>
            <a:r>
              <a:rPr lang="en-US" b="0" i="0" dirty="0">
                <a:solidFill>
                  <a:srgbClr val="333333"/>
                </a:solidFill>
                <a:effectLst/>
                <a:highlight>
                  <a:srgbClr val="FFFFFF"/>
                </a:highlight>
                <a:latin typeface="Open Sans" panose="020B0606030504020204" pitchFamily="34" charset="0"/>
              </a:rPr>
              <a:t>GenericSuite AI</a:t>
            </a:r>
            <a:endParaRPr lang="es-ES_tradnl"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5569143" y="1984443"/>
            <a:ext cx="5992236" cy="4192520"/>
          </a:xfrm>
        </p:spPr>
        <p:txBody>
          <a:bodyPr>
            <a:normAutofit/>
          </a:bodyPr>
          <a:lstStyle/>
          <a:p>
            <a:pPr fontAlgn="base"/>
            <a:r>
              <a:rPr lang="en-US" sz="2400" dirty="0"/>
              <a:t>Endpoint to implement NLP (Natural Language Processing) conversations using  on OpenAI APIs or the </a:t>
            </a:r>
            <a:r>
              <a:rPr lang="en-US" sz="2400" dirty="0" err="1"/>
              <a:t>LangChain</a:t>
            </a:r>
            <a:r>
              <a:rPr lang="en-US" sz="2400" dirty="0"/>
              <a:t> Framework.</a:t>
            </a:r>
          </a:p>
          <a:p>
            <a:pPr fontAlgn="base"/>
            <a:r>
              <a:rPr lang="en-US" sz="2400" dirty="0"/>
              <a:t>Management of OpenAI, Google Gemini, Anthropic, </a:t>
            </a:r>
            <a:r>
              <a:rPr lang="en-US" sz="2400" dirty="0" err="1"/>
              <a:t>Ollama</a:t>
            </a:r>
            <a:r>
              <a:rPr lang="en-US" sz="2400" dirty="0"/>
              <a:t> and Hugging Face models.</a:t>
            </a:r>
          </a:p>
          <a:p>
            <a:pPr fontAlgn="base"/>
            <a:r>
              <a:rPr lang="en-US" sz="2400" dirty="0"/>
              <a:t>Computer Vision (OpenAI GPT-4o / GPT4 Vision, Google Gemini Vision, </a:t>
            </a:r>
            <a:r>
              <a:rPr lang="en-US" sz="2400" dirty="0" err="1"/>
              <a:t>Clarifai</a:t>
            </a:r>
            <a:r>
              <a:rPr lang="en-US" sz="2400" dirty="0"/>
              <a:t> Vision).</a:t>
            </a:r>
          </a:p>
        </p:txBody>
      </p:sp>
      <p:pic>
        <p:nvPicPr>
          <p:cNvPr id="4" name="Graphic 3">
            <a:extLst>
              <a:ext uri="{FF2B5EF4-FFF2-40B4-BE49-F238E27FC236}">
                <a16:creationId xmlns:a16="http://schemas.microsoft.com/office/drawing/2014/main" id="{85324DEB-BC10-B154-5E10-70CABBD0C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621" y="976235"/>
            <a:ext cx="4384041" cy="4384041"/>
          </a:xfrm>
          <a:prstGeom prst="rect">
            <a:avLst/>
          </a:prstGeom>
        </p:spPr>
      </p:pic>
      <p:pic>
        <p:nvPicPr>
          <p:cNvPr id="5" name="Camera 4">
            <a:extLst>
              <a:ext uri="{FF2B5EF4-FFF2-40B4-BE49-F238E27FC236}">
                <a16:creationId xmlns:a16="http://schemas.microsoft.com/office/drawing/2014/main" id="{C2DFA926-44D2-F9F6-6A87-544F0BB1DF8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29501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F5A4-E48A-B5FF-F0ED-6555D9849CE0}"/>
              </a:ext>
            </a:extLst>
          </p:cNvPr>
          <p:cNvSpPr>
            <a:spLocks noGrp="1"/>
          </p:cNvSpPr>
          <p:nvPr>
            <p:ph type="title"/>
          </p:nvPr>
        </p:nvSpPr>
        <p:spPr/>
        <p:txBody>
          <a:bodyPr>
            <a:normAutofit/>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530AB8F3-8A2D-0AF9-1D6B-04A670E51EBA}"/>
              </a:ext>
            </a:extLst>
          </p:cNvPr>
          <p:cNvSpPr>
            <a:spLocks noGrp="1"/>
          </p:cNvSpPr>
          <p:nvPr>
            <p:ph idx="1"/>
          </p:nvPr>
        </p:nvSpPr>
        <p:spPr/>
        <p:txBody>
          <a:bodyPr vert="horz" lIns="91440" tIns="45720" rIns="91440" bIns="45720" rtlCol="0">
            <a:normAutofit/>
          </a:bodyPr>
          <a:lstStyle/>
          <a:p>
            <a:pPr fontAlgn="base"/>
            <a:r>
              <a:rPr lang="en-US" dirty="0"/>
              <a:t>Speech-to-text (OpenAI Whisper, </a:t>
            </a:r>
            <a:r>
              <a:rPr lang="en-US" dirty="0" err="1"/>
              <a:t>Clarifai</a:t>
            </a:r>
            <a:r>
              <a:rPr lang="en-US" dirty="0"/>
              <a:t> Audio Models).</a:t>
            </a:r>
          </a:p>
          <a:p>
            <a:pPr fontAlgn="base"/>
            <a:r>
              <a:rPr lang="en-US" dirty="0"/>
              <a:t>Text-to-speech (OpenAI TTS-1, </a:t>
            </a:r>
            <a:r>
              <a:rPr lang="en-US" dirty="0" err="1"/>
              <a:t>Clarifai</a:t>
            </a:r>
            <a:r>
              <a:rPr lang="en-US" dirty="0"/>
              <a:t> Audio Models).</a:t>
            </a:r>
          </a:p>
          <a:p>
            <a:pPr fontAlgn="base"/>
            <a:r>
              <a:rPr lang="en-US" dirty="0"/>
              <a:t>Image Generator: OpenAI DALL-E 3, Google Gemini Image, </a:t>
            </a:r>
            <a:r>
              <a:rPr lang="en-US" dirty="0" err="1"/>
              <a:t>Clarifai</a:t>
            </a:r>
            <a:r>
              <a:rPr lang="en-US" dirty="0"/>
              <a:t>.</a:t>
            </a:r>
          </a:p>
          <a:p>
            <a:pPr fontAlgn="base"/>
            <a:r>
              <a:rPr lang="en-US" dirty="0"/>
              <a:t>Vector Index: FAISS, Chroma, </a:t>
            </a:r>
            <a:r>
              <a:rPr lang="en-US" dirty="0" err="1"/>
              <a:t>Clarifai</a:t>
            </a:r>
            <a:r>
              <a:rPr lang="en-US" dirty="0"/>
              <a:t>, </a:t>
            </a:r>
            <a:r>
              <a:rPr lang="en-US" dirty="0" err="1"/>
              <a:t>Vectara</a:t>
            </a:r>
            <a:r>
              <a:rPr lang="en-US" dirty="0"/>
              <a:t>, </a:t>
            </a:r>
            <a:r>
              <a:rPr lang="en-US" dirty="0" err="1"/>
              <a:t>Weaviate</a:t>
            </a:r>
            <a:r>
              <a:rPr lang="en-US" dirty="0"/>
              <a:t>, </a:t>
            </a:r>
            <a:r>
              <a:rPr lang="en-US" dirty="0" err="1"/>
              <a:t>MongoDBAtlasVectorSearch</a:t>
            </a:r>
            <a:r>
              <a:rPr lang="en-US" dirty="0"/>
              <a:t>.</a:t>
            </a:r>
          </a:p>
          <a:p>
            <a:pPr fontAlgn="base"/>
            <a:r>
              <a:rPr lang="en-US" dirty="0"/>
              <a:t>Embedding Engines: OpenAI, Hugging Face, </a:t>
            </a:r>
            <a:r>
              <a:rPr lang="en-US" dirty="0" err="1"/>
              <a:t>Clarifai</a:t>
            </a:r>
            <a:r>
              <a:rPr lang="en-US" dirty="0"/>
              <a:t>, Amazon Bedrock, Cohere y </a:t>
            </a:r>
            <a:r>
              <a:rPr lang="en-US" dirty="0" err="1"/>
              <a:t>Ollama</a:t>
            </a:r>
            <a:r>
              <a:rPr lang="en-US" dirty="0"/>
              <a:t>.</a:t>
            </a:r>
          </a:p>
        </p:txBody>
      </p:sp>
      <p:pic>
        <p:nvPicPr>
          <p:cNvPr id="6" name="Graphic 5">
            <a:extLst>
              <a:ext uri="{FF2B5EF4-FFF2-40B4-BE49-F238E27FC236}">
                <a16:creationId xmlns:a16="http://schemas.microsoft.com/office/drawing/2014/main" id="{AE8A82AD-C573-BB62-A7B5-FC25622BD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387640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336331" y="241619"/>
            <a:ext cx="5072376" cy="1177278"/>
          </a:xfrm>
        </p:spPr>
        <p:txBody>
          <a:bodyPr anchor="ctr">
            <a:normAutofit/>
          </a:bodyPr>
          <a:lstStyle/>
          <a:p>
            <a:r>
              <a:rPr lang="es-ES_tradnl" sz="4000"/>
              <a:t>Presentation</a:t>
            </a:r>
            <a:endParaRPr lang="es-ES_tradnl" sz="4000" dirty="0"/>
          </a:p>
        </p:txBody>
      </p:sp>
      <p:pic>
        <p:nvPicPr>
          <p:cNvPr id="5" name="Picture 4" descr="Escritorio con estetoscopio y teclado de ordenador">
            <a:extLst>
              <a:ext uri="{FF2B5EF4-FFF2-40B4-BE49-F238E27FC236}">
                <a16:creationId xmlns:a16="http://schemas.microsoft.com/office/drawing/2014/main" id="{12315519-FC20-51B5-1B65-65B998175657}"/>
              </a:ext>
            </a:extLst>
          </p:cNvPr>
          <p:cNvPicPr>
            <a:picLocks noChangeAspect="1"/>
          </p:cNvPicPr>
          <p:nvPr/>
        </p:nvPicPr>
        <p:blipFill rotWithShape="1">
          <a:blip r:embed="rId3"/>
          <a:srcRect l="40601" r="-2" b="-2"/>
          <a:stretch/>
        </p:blipFill>
        <p:spPr>
          <a:xfrm>
            <a:off x="7955712" y="17846"/>
            <a:ext cx="6071062" cy="6822308"/>
          </a:xfrm>
          <a:prstGeom prst="rect">
            <a:avLst/>
          </a:prstGeom>
        </p:spPr>
      </p:pic>
      <p:sp>
        <p:nvSpPr>
          <p:cNvPr id="3" name="Content Placeholder 2">
            <a:extLst>
              <a:ext uri="{FF2B5EF4-FFF2-40B4-BE49-F238E27FC236}">
                <a16:creationId xmlns:a16="http://schemas.microsoft.com/office/drawing/2014/main" id="{412E9487-E99E-39DB-EDF8-43B8A0A177A8}"/>
              </a:ext>
            </a:extLst>
          </p:cNvPr>
          <p:cNvSpPr>
            <a:spLocks noGrp="1"/>
          </p:cNvSpPr>
          <p:nvPr>
            <p:ph idx="1"/>
          </p:nvPr>
        </p:nvSpPr>
        <p:spPr>
          <a:xfrm>
            <a:off x="336331" y="3429000"/>
            <a:ext cx="7514897" cy="2732788"/>
          </a:xfrm>
        </p:spPr>
        <p:txBody>
          <a:bodyPr anchor="ctr">
            <a:normAutofit/>
          </a:bodyPr>
          <a:lstStyle/>
          <a:p>
            <a:r>
              <a:rPr lang="en-US" sz="2400" dirty="0"/>
              <a:t>Computing Science Diploma, IUNP, Caracas, 1987.
Started Computer Science Bachelor's Degree, Universidad Alejandro </a:t>
            </a:r>
            <a:r>
              <a:rPr lang="en-US" sz="2400" dirty="0" err="1"/>
              <a:t>Humbold</a:t>
            </a:r>
            <a:r>
              <a:rPr lang="en-US" sz="2400" dirty="0"/>
              <a:t>, Caracas, 2004.
Software Engineer @ </a:t>
            </a:r>
            <a:r>
              <a:rPr lang="en-US" sz="2400" dirty="0" err="1"/>
              <a:t>SourceMeridian</a:t>
            </a:r>
            <a:r>
              <a:rPr lang="en-US" sz="2400" dirty="0"/>
              <a:t>.
37+ years of experience in Software Development.</a:t>
            </a:r>
          </a:p>
        </p:txBody>
      </p:sp>
      <p:sp>
        <p:nvSpPr>
          <p:cNvPr id="6" name="TextBox 5">
            <a:extLst>
              <a:ext uri="{FF2B5EF4-FFF2-40B4-BE49-F238E27FC236}">
                <a16:creationId xmlns:a16="http://schemas.microsoft.com/office/drawing/2014/main" id="{2CD26F1C-840E-3010-4BA2-A1A2787233B6}"/>
              </a:ext>
            </a:extLst>
          </p:cNvPr>
          <p:cNvSpPr txBox="1"/>
          <p:nvPr/>
        </p:nvSpPr>
        <p:spPr>
          <a:xfrm>
            <a:off x="336331" y="2631825"/>
            <a:ext cx="7178564" cy="707886"/>
          </a:xfrm>
          <a:prstGeom prst="rect">
            <a:avLst/>
          </a:prstGeom>
          <a:noFill/>
        </p:spPr>
        <p:txBody>
          <a:bodyPr wrap="square">
            <a:spAutoFit/>
          </a:bodyPr>
          <a:lstStyle/>
          <a:p>
            <a:r>
              <a:rPr lang="es-ES_tradnl" sz="4000" b="1" dirty="0"/>
              <a:t>Carlos J. Ramírez</a:t>
            </a:r>
            <a:endParaRPr lang="es-ES_tradnl" sz="4000" dirty="0"/>
          </a:p>
        </p:txBody>
      </p:sp>
      <p:pic>
        <p:nvPicPr>
          <p:cNvPr id="7" name="Picture 6" descr="A cartoon head of a person with glasses&#10;&#10;Description automatically generated">
            <a:extLst>
              <a:ext uri="{FF2B5EF4-FFF2-40B4-BE49-F238E27FC236}">
                <a16:creationId xmlns:a16="http://schemas.microsoft.com/office/drawing/2014/main" id="{FD742E4A-F80E-3D27-BD57-70287C69E886}"/>
              </a:ext>
            </a:extLst>
          </p:cNvPr>
          <p:cNvPicPr>
            <a:picLocks noChangeAspect="1"/>
          </p:cNvPicPr>
          <p:nvPr/>
        </p:nvPicPr>
        <p:blipFill>
          <a:blip r:embed="rId4"/>
          <a:stretch>
            <a:fillRect/>
          </a:stretch>
        </p:blipFill>
        <p:spPr>
          <a:xfrm>
            <a:off x="4367229" y="1607927"/>
            <a:ext cx="1392740" cy="1392740"/>
          </a:xfrm>
          <a:prstGeom prst="rect">
            <a:avLst/>
          </a:prstGeom>
        </p:spPr>
      </p:pic>
      <p:pic>
        <p:nvPicPr>
          <p:cNvPr id="8" name="Camera 7">
            <a:extLst>
              <a:ext uri="{FF2B5EF4-FFF2-40B4-BE49-F238E27FC236}">
                <a16:creationId xmlns:a16="http://schemas.microsoft.com/office/drawing/2014/main" id="{4579978E-3005-804E-924F-10AF8ECD06B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8340833" y="4478818"/>
            <a:ext cx="2057400" cy="2057400"/>
          </a:xfrm>
          <a:prstGeom prst="ellipse">
            <a:avLst/>
          </a:prstGeom>
          <a:effectLst/>
        </p:spPr>
      </p:pic>
    </p:spTree>
    <p:extLst>
      <p:ext uri="{BB962C8B-B14F-4D97-AF65-F5344CB8AC3E}">
        <p14:creationId xmlns:p14="http://schemas.microsoft.com/office/powerpoint/2010/main" val="47167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B50-87EF-D302-ABB7-91A18165ED37}"/>
              </a:ext>
            </a:extLst>
          </p:cNvPr>
          <p:cNvSpPr>
            <a:spLocks noGrp="1"/>
          </p:cNvSpPr>
          <p:nvPr>
            <p:ph type="title"/>
          </p:nvPr>
        </p:nvSpPr>
        <p:spPr/>
        <p:txBody>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3A588CC7-6E0A-E9A3-05D0-1AAD82441142}"/>
              </a:ext>
            </a:extLst>
          </p:cNvPr>
          <p:cNvSpPr>
            <a:spLocks noGrp="1"/>
          </p:cNvSpPr>
          <p:nvPr>
            <p:ph idx="1"/>
          </p:nvPr>
        </p:nvSpPr>
        <p:spPr/>
        <p:txBody>
          <a:bodyPr/>
          <a:lstStyle/>
          <a:p>
            <a:r>
              <a:rPr lang="en-US" dirty="0"/>
              <a:t>Web search tool for AI agents.</a:t>
            </a:r>
          </a:p>
          <a:p>
            <a:r>
              <a:rPr lang="en-US" dirty="0"/>
              <a:t>Web Scrapping tool and web page analysis.</a:t>
            </a:r>
          </a:p>
          <a:p>
            <a:r>
              <a:rPr lang="en-US" dirty="0"/>
              <a:t>Embeddings processors for JSON, PDF, Git, and YouTube.</a:t>
            </a:r>
          </a:p>
          <a:p>
            <a:r>
              <a:rPr lang="en-US" dirty="0"/>
              <a:t>Language translation tools for AI agents.</a:t>
            </a:r>
          </a:p>
          <a:p>
            <a:r>
              <a:rPr lang="en-US" dirty="0"/>
              <a:t>User plan, OpenAI API key, and model name attributes in the user profile, to allow free plan users to use their own OpenAI credits.</a:t>
            </a:r>
          </a:p>
        </p:txBody>
      </p:sp>
      <p:pic>
        <p:nvPicPr>
          <p:cNvPr id="4" name="Graphic 3">
            <a:extLst>
              <a:ext uri="{FF2B5EF4-FFF2-40B4-BE49-F238E27FC236}">
                <a16:creationId xmlns:a16="http://schemas.microsoft.com/office/drawing/2014/main" id="{78AA6B72-2112-F86F-C2A0-17571969E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112064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ndo abstracto de datos">
            <a:extLst>
              <a:ext uri="{FF2B5EF4-FFF2-40B4-BE49-F238E27FC236}">
                <a16:creationId xmlns:a16="http://schemas.microsoft.com/office/drawing/2014/main" id="{D1F482A7-43FF-E739-800E-609FBB4E7681}"/>
              </a:ext>
            </a:extLst>
          </p:cNvPr>
          <p:cNvPicPr>
            <a:picLocks noChangeAspect="1"/>
          </p:cNvPicPr>
          <p:nvPr/>
        </p:nvPicPr>
        <p:blipFill rotWithShape="1">
          <a:blip r:embed="rId3"/>
          <a:srcRect l="23603" r="32022"/>
          <a:stretch/>
        </p:blipFill>
        <p:spPr>
          <a:xfrm>
            <a:off x="-1639615"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D8B17-4ED2-E70D-7160-F73B132B1B4B}"/>
              </a:ext>
            </a:extLst>
          </p:cNvPr>
          <p:cNvSpPr>
            <a:spLocks noGrp="1"/>
          </p:cNvSpPr>
          <p:nvPr>
            <p:ph type="title"/>
          </p:nvPr>
        </p:nvSpPr>
        <p:spPr>
          <a:xfrm>
            <a:off x="4475706" y="405685"/>
            <a:ext cx="4684194" cy="1559301"/>
          </a:xfrm>
        </p:spPr>
        <p:txBody>
          <a:bodyPr>
            <a:normAutofit/>
          </a:bodyPr>
          <a:lstStyle/>
          <a:p>
            <a:r>
              <a:rPr lang="es-ES_tradnl" sz="4000"/>
              <a:t>How does GenericSuite work?</a:t>
            </a:r>
            <a:endParaRPr lang="es-ES_tradnl" sz="4000" dirty="0"/>
          </a:p>
        </p:txBody>
      </p:sp>
      <p:sp>
        <p:nvSpPr>
          <p:cNvPr id="3" name="Content Placeholder 2">
            <a:extLst>
              <a:ext uri="{FF2B5EF4-FFF2-40B4-BE49-F238E27FC236}">
                <a16:creationId xmlns:a16="http://schemas.microsoft.com/office/drawing/2014/main" id="{6DDDBBF9-0FA1-8171-1F36-9E2393C52FDB}"/>
              </a:ext>
            </a:extLst>
          </p:cNvPr>
          <p:cNvSpPr>
            <a:spLocks noGrp="1"/>
          </p:cNvSpPr>
          <p:nvPr>
            <p:ph idx="1"/>
          </p:nvPr>
        </p:nvSpPr>
        <p:spPr>
          <a:xfrm>
            <a:off x="4475705" y="2522483"/>
            <a:ext cx="7232819" cy="3717595"/>
          </a:xfrm>
        </p:spPr>
        <p:txBody>
          <a:bodyPr anchor="ctr">
            <a:normAutofit/>
          </a:bodyPr>
          <a:lstStyle/>
          <a:p>
            <a:r>
              <a:rPr lang="en-US" sz="2400" dirty="0"/>
              <a:t>As a library of reusable components and Frontend/Backend services that can be easily integrated into any </a:t>
            </a:r>
            <a:r>
              <a:rPr lang="en-US" sz="2400" dirty="0" err="1"/>
              <a:t>React.js</a:t>
            </a:r>
            <a:r>
              <a:rPr lang="en-US" sz="2400" dirty="0"/>
              <a:t> and Python project.</a:t>
            </a:r>
          </a:p>
          <a:p>
            <a:r>
              <a:rPr lang="en-US" sz="2400" dirty="0"/>
              <a:t>It offers specific tools for the implementation of AI functionalities, such as natural language processing and data analysis, simplifying the incorporation of these advanced technologies into your applications.</a:t>
            </a:r>
          </a:p>
          <a:p>
            <a:r>
              <a:rPr lang="en-US" sz="2400" dirty="0"/>
              <a:t>Open-Source libraries in NPMJS and </a:t>
            </a:r>
            <a:r>
              <a:rPr lang="en-US" sz="2400" dirty="0" err="1"/>
              <a:t>PyPi</a:t>
            </a:r>
            <a:r>
              <a:rPr lang="en-US" sz="2400" dirty="0"/>
              <a:t> registries.</a:t>
            </a:r>
          </a:p>
        </p:txBody>
      </p:sp>
      <p:pic>
        <p:nvPicPr>
          <p:cNvPr id="6" name="Graphic 5">
            <a:extLst>
              <a:ext uri="{FF2B5EF4-FFF2-40B4-BE49-F238E27FC236}">
                <a16:creationId xmlns:a16="http://schemas.microsoft.com/office/drawing/2014/main" id="{529C6DD9-F9AE-5AC4-C3F7-D2BF0D7A6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C7D4A668-0233-97A6-CDEC-4B87F09901A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109265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29E5B-3BE9-C3C8-BF22-1310F944EF20}"/>
              </a:ext>
            </a:extLst>
          </p:cNvPr>
          <p:cNvSpPr>
            <a:spLocks noGrp="1"/>
          </p:cNvSpPr>
          <p:nvPr>
            <p:ph type="title"/>
          </p:nvPr>
        </p:nvSpPr>
        <p:spPr>
          <a:xfrm>
            <a:off x="589558" y="5505709"/>
            <a:ext cx="4171628" cy="1019449"/>
          </a:xfrm>
        </p:spPr>
        <p:txBody>
          <a:bodyPr vert="horz" lIns="91440" tIns="45720" rIns="91440" bIns="45720" rtlCol="0" anchor="ctr">
            <a:normAutofit/>
          </a:bodyPr>
          <a:lstStyle/>
          <a:p>
            <a:r>
              <a:rPr lang="es-ES_tradnl"/>
              <a:t>Documentation</a:t>
            </a:r>
            <a:endParaRPr lang="es-ES_tradnl" dirty="0"/>
          </a:p>
        </p:txBody>
      </p:sp>
      <p:sp>
        <p:nvSpPr>
          <p:cNvPr id="7" name="Content Placeholder 6">
            <a:extLst>
              <a:ext uri="{FF2B5EF4-FFF2-40B4-BE49-F238E27FC236}">
                <a16:creationId xmlns:a16="http://schemas.microsoft.com/office/drawing/2014/main" id="{73114F2A-E121-BD00-C024-F4B632CE84C5}"/>
              </a:ext>
            </a:extLst>
          </p:cNvPr>
          <p:cNvSpPr>
            <a:spLocks noGrp="1"/>
          </p:cNvSpPr>
          <p:nvPr>
            <p:ph idx="1"/>
          </p:nvPr>
        </p:nvSpPr>
        <p:spPr>
          <a:xfrm>
            <a:off x="4866290" y="5505709"/>
            <a:ext cx="6853569" cy="1019449"/>
          </a:xfrm>
        </p:spPr>
        <p:txBody>
          <a:bodyPr vert="horz" lIns="91440" tIns="45720" rIns="91440" bIns="45720" rtlCol="0" anchor="ctr">
            <a:normAutofit/>
          </a:bodyPr>
          <a:lstStyle/>
          <a:p>
            <a:pPr marL="0" indent="0" algn="r">
              <a:buNone/>
            </a:pPr>
            <a:r>
              <a:rPr lang="en-US" b="1" dirty="0"/>
              <a:t>https://genericsuite.carlosjramirez.com/ </a:t>
            </a:r>
          </a:p>
        </p:txBody>
      </p:sp>
      <p:pic>
        <p:nvPicPr>
          <p:cNvPr id="8" name="Content Placeholder 4" descr="A screenshot of a computer&#10;&#10;Description automatically generated">
            <a:extLst>
              <a:ext uri="{FF2B5EF4-FFF2-40B4-BE49-F238E27FC236}">
                <a16:creationId xmlns:a16="http://schemas.microsoft.com/office/drawing/2014/main" id="{608E6978-8D89-BF26-638B-3C85E1B800E4}"/>
              </a:ext>
            </a:extLst>
          </p:cNvPr>
          <p:cNvPicPr>
            <a:picLocks noChangeAspect="1"/>
          </p:cNvPicPr>
          <p:nvPr/>
        </p:nvPicPr>
        <p:blipFill rotWithShape="1">
          <a:blip r:embed="rId2"/>
          <a:srcRect b="30922"/>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pic>
        <p:nvPicPr>
          <p:cNvPr id="3" name="Camera 2">
            <a:extLst>
              <a:ext uri="{FF2B5EF4-FFF2-40B4-BE49-F238E27FC236}">
                <a16:creationId xmlns:a16="http://schemas.microsoft.com/office/drawing/2014/main" id="{6575142A-C7F5-5322-9DF7-405770E18A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8439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93FAFFF6-64A0-39E1-F8EA-70AC66D0F3F3}"/>
              </a:ext>
            </a:extLst>
          </p:cNvPr>
          <p:cNvPicPr>
            <a:picLocks noChangeAspect="1"/>
          </p:cNvPicPr>
          <p:nvPr/>
        </p:nvPicPr>
        <p:blipFill rotWithShape="1">
          <a:blip r:embed="rId3"/>
          <a:srcRect l="23164" r="1024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6DC7E-8FDC-211C-D0D1-457AFE989C75}"/>
              </a:ext>
            </a:extLst>
          </p:cNvPr>
          <p:cNvSpPr>
            <a:spLocks noGrp="1"/>
          </p:cNvSpPr>
          <p:nvPr>
            <p:ph type="title"/>
          </p:nvPr>
        </p:nvSpPr>
        <p:spPr>
          <a:xfrm>
            <a:off x="761801" y="328512"/>
            <a:ext cx="4778387" cy="1628970"/>
          </a:xfrm>
        </p:spPr>
        <p:txBody>
          <a:bodyPr anchor="ctr">
            <a:normAutofit/>
          </a:bodyPr>
          <a:lstStyle/>
          <a:p>
            <a:r>
              <a:rPr lang="en-US" sz="4000"/>
              <a:t>Key functionalities showcase</a:t>
            </a:r>
          </a:p>
        </p:txBody>
      </p:sp>
      <p:sp>
        <p:nvSpPr>
          <p:cNvPr id="3" name="Content Placeholder 2">
            <a:extLst>
              <a:ext uri="{FF2B5EF4-FFF2-40B4-BE49-F238E27FC236}">
                <a16:creationId xmlns:a16="http://schemas.microsoft.com/office/drawing/2014/main" id="{45A2D1AF-F9AA-B736-F6B5-AB162A783817}"/>
              </a:ext>
            </a:extLst>
          </p:cNvPr>
          <p:cNvSpPr>
            <a:spLocks noGrp="1"/>
          </p:cNvSpPr>
          <p:nvPr>
            <p:ph idx="1"/>
          </p:nvPr>
        </p:nvSpPr>
        <p:spPr>
          <a:xfrm>
            <a:off x="761801" y="2884929"/>
            <a:ext cx="4967790" cy="3374137"/>
          </a:xfrm>
        </p:spPr>
        <p:txBody>
          <a:bodyPr anchor="ctr">
            <a:normAutofit/>
          </a:bodyPr>
          <a:lstStyle/>
          <a:p>
            <a:pPr marL="0" indent="0">
              <a:buNone/>
            </a:pPr>
            <a:r>
              <a:rPr lang="en-US" sz="2000" dirty="0"/>
              <a:t>Practical examples:</a:t>
            </a:r>
          </a:p>
          <a:p>
            <a:r>
              <a:rPr lang="en-US" sz="2000" dirty="0"/>
              <a:t>How GenericSuite can be used to create personalized recommendations in a Calorie Deficit App.</a:t>
            </a:r>
          </a:p>
          <a:p>
            <a:r>
              <a:rPr lang="en-US" sz="2000" dirty="0"/>
              <a:t>Automate tasks using AI Bots.</a:t>
            </a:r>
          </a:p>
          <a:p>
            <a:r>
              <a:rPr lang="en-US" sz="2000" dirty="0"/>
              <a:t>Improve the user experience.</a:t>
            </a:r>
          </a:p>
        </p:txBody>
      </p:sp>
      <p:pic>
        <p:nvPicPr>
          <p:cNvPr id="7" name="Graphic 6">
            <a:extLst>
              <a:ext uri="{FF2B5EF4-FFF2-40B4-BE49-F238E27FC236}">
                <a16:creationId xmlns:a16="http://schemas.microsoft.com/office/drawing/2014/main" id="{EEC26DD0-B954-C8D8-7545-F55253B0C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D4FE6662-236E-A8B8-99A3-458A9FB6AD7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4090025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112B2A3-79AC-ACB5-C72B-83C95CF2B2FC}"/>
              </a:ext>
            </a:extLst>
          </p:cNvPr>
          <p:cNvPicPr>
            <a:picLocks noChangeAspect="1"/>
          </p:cNvPicPr>
          <p:nvPr/>
        </p:nvPicPr>
        <p:blipFill rotWithShape="1">
          <a:blip r:embed="rId3"/>
          <a:srcRect t="3249" r="-82" b="6678"/>
          <a:stretch/>
        </p:blipFill>
        <p:spPr>
          <a:xfrm>
            <a:off x="0" y="0"/>
            <a:ext cx="12192000" cy="6858000"/>
          </a:xfrm>
          <a:prstGeom prst="rect">
            <a:avLst/>
          </a:prstGeom>
        </p:spPr>
      </p:pic>
      <p:sp>
        <p:nvSpPr>
          <p:cNvPr id="2" name="Title 1">
            <a:extLst>
              <a:ext uri="{FF2B5EF4-FFF2-40B4-BE49-F238E27FC236}">
                <a16:creationId xmlns:a16="http://schemas.microsoft.com/office/drawing/2014/main" id="{532918D6-E174-332E-19E7-7BE81AC8E3A0}"/>
              </a:ext>
            </a:extLst>
          </p:cNvPr>
          <p:cNvSpPr>
            <a:spLocks noGrp="1"/>
          </p:cNvSpPr>
          <p:nvPr>
            <p:ph type="title"/>
          </p:nvPr>
        </p:nvSpPr>
        <p:spPr>
          <a:xfrm>
            <a:off x="4845711" y="313191"/>
            <a:ext cx="2500577" cy="400487"/>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Custom Login ]</a:t>
            </a:r>
          </a:p>
        </p:txBody>
      </p:sp>
      <p:pic>
        <p:nvPicPr>
          <p:cNvPr id="4" name="Camera 3">
            <a:extLst>
              <a:ext uri="{FF2B5EF4-FFF2-40B4-BE49-F238E27FC236}">
                <a16:creationId xmlns:a16="http://schemas.microsoft.com/office/drawing/2014/main" id="{A3613011-ECFE-EFC8-EC3E-0C51B93C36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7708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401DE5-6BD2-62C5-8E18-808C35ECC2E7}"/>
              </a:ext>
            </a:extLst>
          </p:cNvPr>
          <p:cNvPicPr>
            <a:picLocks noGrp="1" noChangeAspect="1"/>
          </p:cNvPicPr>
          <p:nvPr>
            <p:ph idx="1"/>
          </p:nvPr>
        </p:nvPicPr>
        <p:blipFill rotWithShape="1">
          <a:blip r:embed="rId3"/>
          <a:srcRect t="2896" b="7042"/>
          <a:stretch/>
        </p:blipFill>
        <p:spPr>
          <a:xfrm>
            <a:off x="20" y="-4679"/>
            <a:ext cx="12191980" cy="6862679"/>
          </a:xfrm>
          <a:prstGeom prst="rect">
            <a:avLst/>
          </a:prstGeom>
        </p:spPr>
      </p:pic>
      <p:pic>
        <p:nvPicPr>
          <p:cNvPr id="3" name="Camera 2">
            <a:extLst>
              <a:ext uri="{FF2B5EF4-FFF2-40B4-BE49-F238E27FC236}">
                <a16:creationId xmlns:a16="http://schemas.microsoft.com/office/drawing/2014/main" id="{A2380127-3134-2C31-C86A-EEBA6D3D97B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332249" y="308997"/>
            <a:ext cx="3527502" cy="425638"/>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Home Page - Admin User ]</a:t>
            </a:r>
          </a:p>
        </p:txBody>
      </p:sp>
    </p:spTree>
    <p:extLst>
      <p:ext uri="{BB962C8B-B14F-4D97-AF65-F5344CB8AC3E}">
        <p14:creationId xmlns:p14="http://schemas.microsoft.com/office/powerpoint/2010/main" val="275656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FC54A-CEBA-9FED-F184-1FED8233962C}"/>
              </a:ext>
            </a:extLst>
          </p:cNvPr>
          <p:cNvPicPr>
            <a:picLocks noGrp="1" noChangeAspect="1"/>
          </p:cNvPicPr>
          <p:nvPr>
            <p:ph idx="1"/>
          </p:nvPr>
        </p:nvPicPr>
        <p:blipFill rotWithShape="1">
          <a:blip r:embed="rId2"/>
          <a:srcRect t="2895" b="7560"/>
          <a:stretch/>
        </p:blipFill>
        <p:spPr>
          <a:xfrm>
            <a:off x="0" y="0"/>
            <a:ext cx="12254234" cy="6858000"/>
          </a:xfrm>
          <a:prstGeom prst="rect">
            <a:avLst/>
          </a:prstGeom>
        </p:spPr>
      </p:pic>
      <p:pic>
        <p:nvPicPr>
          <p:cNvPr id="3" name="Camera 2">
            <a:extLst>
              <a:ext uri="{FF2B5EF4-FFF2-40B4-BE49-F238E27FC236}">
                <a16:creationId xmlns:a16="http://schemas.microsoft.com/office/drawing/2014/main" id="{07298533-9DB1-802A-4CA8-A995208CA3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692326" y="322420"/>
            <a:ext cx="2891883" cy="425638"/>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Home Page – Non-admin User ]</a:t>
            </a:r>
          </a:p>
        </p:txBody>
      </p:sp>
    </p:spTree>
    <p:extLst>
      <p:ext uri="{BB962C8B-B14F-4D97-AF65-F5344CB8AC3E}">
        <p14:creationId xmlns:p14="http://schemas.microsoft.com/office/powerpoint/2010/main" val="364656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01B10B5-D9AB-4DC9-F150-D0B8A1FFE4C2}"/>
              </a:ext>
            </a:extLst>
          </p:cNvPr>
          <p:cNvPicPr>
            <a:picLocks noGrp="1" noChangeAspect="1"/>
          </p:cNvPicPr>
          <p:nvPr>
            <p:ph idx="1"/>
          </p:nvPr>
        </p:nvPicPr>
        <p:blipFill rotWithShape="1">
          <a:blip r:embed="rId3"/>
          <a:srcRect t="2758" b="4277"/>
          <a:stretch/>
        </p:blipFill>
        <p:spPr>
          <a:xfrm>
            <a:off x="0" y="0"/>
            <a:ext cx="12191980" cy="7083970"/>
          </a:xfrm>
          <a:prstGeom prst="rect">
            <a:avLst/>
          </a:prstGeom>
        </p:spPr>
      </p:pic>
      <p:pic>
        <p:nvPicPr>
          <p:cNvPr id="3" name="Camera 2">
            <a:extLst>
              <a:ext uri="{FF2B5EF4-FFF2-40B4-BE49-F238E27FC236}">
                <a16:creationId xmlns:a16="http://schemas.microsoft.com/office/drawing/2014/main" id="{097B9EAD-3790-B64D-038D-6606B1D2BE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499507" y="322420"/>
            <a:ext cx="3192966" cy="436789"/>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CRUD Editor - General Parameters ]</a:t>
            </a:r>
          </a:p>
        </p:txBody>
      </p:sp>
    </p:spTree>
    <p:extLst>
      <p:ext uri="{BB962C8B-B14F-4D97-AF65-F5344CB8AC3E}">
        <p14:creationId xmlns:p14="http://schemas.microsoft.com/office/powerpoint/2010/main" val="32054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AC9162-8324-FC48-D2C1-513958D00DA3}"/>
              </a:ext>
            </a:extLst>
          </p:cNvPr>
          <p:cNvPicPr>
            <a:picLocks noGrp="1" noChangeAspect="1"/>
          </p:cNvPicPr>
          <p:nvPr>
            <p:ph idx="1"/>
          </p:nvPr>
        </p:nvPicPr>
        <p:blipFill rotWithShape="1">
          <a:blip r:embed="rId2"/>
          <a:srcRect t="7116" b="2860"/>
          <a:stretch/>
        </p:blipFill>
        <p:spPr>
          <a:xfrm>
            <a:off x="0" y="0"/>
            <a:ext cx="12191980" cy="6859892"/>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21809" y="726947"/>
            <a:ext cx="3148361" cy="39218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CRUD Editor – Ingredients (Index) ]</a:t>
            </a:r>
          </a:p>
        </p:txBody>
      </p:sp>
      <p:pic>
        <p:nvPicPr>
          <p:cNvPr id="3" name="Camera 2">
            <a:extLst>
              <a:ext uri="{FF2B5EF4-FFF2-40B4-BE49-F238E27FC236}">
                <a16:creationId xmlns:a16="http://schemas.microsoft.com/office/drawing/2014/main" id="{551A94D9-15DE-4CF9-80BC-0004F5F3D86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68447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5E839-25CD-C34E-0D05-957AF52542B6}"/>
              </a:ext>
            </a:extLst>
          </p:cNvPr>
          <p:cNvSpPr/>
          <p:nvPr/>
        </p:nvSpPr>
        <p:spPr>
          <a:xfrm>
            <a:off x="10459844" y="100361"/>
            <a:ext cx="1594624" cy="1360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3"/>
          <a:srcRect l="-596" t="2757" r="-219" b="7844"/>
          <a:stretch/>
        </p:blipFill>
        <p:spPr>
          <a:xfrm>
            <a:off x="-89210" y="-1"/>
            <a:ext cx="12373827" cy="6858001"/>
          </a:xfrm>
          <a:prstGeom prst="rect">
            <a:avLst/>
          </a:prstGeom>
        </p:spPr>
      </p:pic>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4184904" y="316207"/>
            <a:ext cx="3822189" cy="424176"/>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[CRUD Editor – Ingredients (Data Entry Form) ]</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46170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3A04AF-9D19-16D5-5474-7444DD4C1C4C}"/>
              </a:ext>
            </a:extLst>
          </p:cNvPr>
          <p:cNvPicPr>
            <a:picLocks noChangeAspect="1"/>
          </p:cNvPicPr>
          <p:nvPr/>
        </p:nvPicPr>
        <p:blipFill rotWithShape="1">
          <a:blip r:embed="rId3"/>
          <a:srcRect l="16834" r="38791"/>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DA147-B2C5-BE4D-920B-E394058496AF}"/>
              </a:ext>
            </a:extLst>
          </p:cNvPr>
          <p:cNvSpPr>
            <a:spLocks noGrp="1"/>
          </p:cNvSpPr>
          <p:nvPr>
            <p:ph type="title"/>
          </p:nvPr>
        </p:nvSpPr>
        <p:spPr>
          <a:xfrm>
            <a:off x="6115317" y="405685"/>
            <a:ext cx="5464968" cy="1559301"/>
          </a:xfrm>
        </p:spPr>
        <p:txBody>
          <a:bodyPr>
            <a:normAutofit/>
          </a:bodyPr>
          <a:lstStyle/>
          <a:p>
            <a:r>
              <a:rPr lang="en-US" sz="4000"/>
              <a:t>Content</a:t>
            </a:r>
          </a:p>
        </p:txBody>
      </p:sp>
      <p:sp>
        <p:nvSpPr>
          <p:cNvPr id="3" name="Content Placeholder 2">
            <a:extLst>
              <a:ext uri="{FF2B5EF4-FFF2-40B4-BE49-F238E27FC236}">
                <a16:creationId xmlns:a16="http://schemas.microsoft.com/office/drawing/2014/main" id="{E204C8DA-BDF4-31A2-3DB0-6945335DAFB8}"/>
              </a:ext>
            </a:extLst>
          </p:cNvPr>
          <p:cNvSpPr>
            <a:spLocks noGrp="1"/>
          </p:cNvSpPr>
          <p:nvPr>
            <p:ph idx="1"/>
          </p:nvPr>
        </p:nvSpPr>
        <p:spPr>
          <a:xfrm>
            <a:off x="6115317" y="2555160"/>
            <a:ext cx="5247340" cy="3684918"/>
          </a:xfrm>
        </p:spPr>
        <p:txBody>
          <a:bodyPr anchor="ctr">
            <a:normAutofit fontScale="92500" lnSpcReduction="20000"/>
          </a:bodyPr>
          <a:lstStyle/>
          <a:p>
            <a:r>
              <a:rPr lang="en-US" sz="2000" dirty="0">
                <a:hlinkClick r:id="rId4" action="ppaction://hlinksldjump"/>
              </a:rPr>
              <a:t>Preamble</a:t>
            </a:r>
            <a:endParaRPr lang="en-US" sz="2000" dirty="0"/>
          </a:p>
          <a:p>
            <a:r>
              <a:rPr lang="en-US" sz="2000" dirty="0">
                <a:hlinkClick r:id="rId5" action="ppaction://hlinksldjump"/>
              </a:rPr>
              <a:t>Motivation, why was it created?</a:t>
            </a:r>
            <a:endParaRPr lang="en-US" sz="2000" dirty="0"/>
          </a:p>
          <a:p>
            <a:r>
              <a:rPr lang="en-US" sz="2000" dirty="0">
                <a:hlinkClick r:id="rId6" action="ppaction://hlinksldjump"/>
              </a:rPr>
              <a:t>Generic Programming</a:t>
            </a:r>
            <a:endParaRPr lang="en-US" sz="2000" dirty="0"/>
          </a:p>
          <a:p>
            <a:r>
              <a:rPr lang="en-US" sz="2000" dirty="0">
                <a:hlinkClick r:id="rId7" action="ppaction://hlinksldjump"/>
              </a:rPr>
              <a:t>Origin of GenericSuite</a:t>
            </a:r>
            <a:endParaRPr lang="en-US" sz="2000" dirty="0"/>
          </a:p>
          <a:p>
            <a:r>
              <a:rPr lang="en-US" sz="2000" dirty="0">
                <a:hlinkClick r:id="rId8" action="ppaction://hlinksldjump"/>
              </a:rPr>
              <a:t>Evolution</a:t>
            </a:r>
            <a:endParaRPr lang="en-US" sz="2000" dirty="0"/>
          </a:p>
          <a:p>
            <a:r>
              <a:rPr lang="en-US" sz="2000" dirty="0">
                <a:hlinkClick r:id="rId9" action="ppaction://hlinksldjump"/>
              </a:rPr>
              <a:t>What does GenericSuite offer?</a:t>
            </a:r>
            <a:endParaRPr lang="en-US" sz="2000" dirty="0"/>
          </a:p>
          <a:p>
            <a:r>
              <a:rPr lang="en-US" sz="2000" dirty="0">
                <a:hlinkClick r:id="rId10" action="ppaction://hlinksldjump"/>
              </a:rPr>
              <a:t>How does GenericSuite work?</a:t>
            </a:r>
            <a:endParaRPr lang="en-US" sz="2000" dirty="0"/>
          </a:p>
          <a:p>
            <a:r>
              <a:rPr lang="en-US" sz="2000" dirty="0">
                <a:hlinkClick r:id="rId11" action="ppaction://hlinksldjump"/>
              </a:rPr>
              <a:t>Key functionalities showcase</a:t>
            </a:r>
            <a:endParaRPr lang="en-US" sz="2000" dirty="0"/>
          </a:p>
          <a:p>
            <a:r>
              <a:rPr lang="en-US" sz="2000" dirty="0">
                <a:hlinkClick r:id="rId12" action="ppaction://hlinksldjump"/>
              </a:rPr>
              <a:t>Tools used</a:t>
            </a:r>
            <a:endParaRPr lang="en-US" sz="2000" dirty="0"/>
          </a:p>
          <a:p>
            <a:r>
              <a:rPr lang="en-US" sz="2000" dirty="0">
                <a:hlinkClick r:id="rId13" action="ppaction://hlinksldjump"/>
              </a:rPr>
              <a:t>Commitment</a:t>
            </a:r>
            <a:endParaRPr lang="en-US" sz="2000" dirty="0"/>
          </a:p>
          <a:p>
            <a:r>
              <a:rPr lang="en-US" sz="2000" dirty="0">
                <a:hlinkClick r:id="rId14" action="ppaction://hlinksldjump"/>
              </a:rPr>
              <a:t>Conclusions</a:t>
            </a:r>
            <a:r>
              <a:rPr lang="en-US" sz="2000" dirty="0"/>
              <a:t> / </a:t>
            </a:r>
            <a:r>
              <a:rPr lang="en-US" sz="2000" dirty="0">
                <a:hlinkClick r:id="rId15" action="ppaction://hlinksldjump"/>
              </a:rPr>
              <a:t>Q&amp;A</a:t>
            </a:r>
            <a:endParaRPr lang="en-US" sz="2000" dirty="0"/>
          </a:p>
        </p:txBody>
      </p:sp>
      <p:pic>
        <p:nvPicPr>
          <p:cNvPr id="4" name="Graphic 3">
            <a:extLst>
              <a:ext uri="{FF2B5EF4-FFF2-40B4-BE49-F238E27FC236}">
                <a16:creationId xmlns:a16="http://schemas.microsoft.com/office/drawing/2014/main" id="{17A1D1B5-A010-83CF-2F53-7F1D6482F7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85174" y="136524"/>
            <a:ext cx="1488039" cy="1488039"/>
          </a:xfrm>
          <a:prstGeom prst="rect">
            <a:avLst/>
          </a:prstGeom>
        </p:spPr>
      </p:pic>
      <p:pic>
        <p:nvPicPr>
          <p:cNvPr id="7" name="Graphic 6">
            <a:extLst>
              <a:ext uri="{FF2B5EF4-FFF2-40B4-BE49-F238E27FC236}">
                <a16:creationId xmlns:a16="http://schemas.microsoft.com/office/drawing/2014/main" id="{04C57E6C-3124-75DD-E7B5-4AAAC29A4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06405" y="323101"/>
            <a:ext cx="1488039" cy="1488039"/>
          </a:xfrm>
          <a:prstGeom prst="rect">
            <a:avLst/>
          </a:prstGeom>
        </p:spPr>
      </p:pic>
    </p:spTree>
    <p:extLst>
      <p:ext uri="{BB962C8B-B14F-4D97-AF65-F5344CB8AC3E}">
        <p14:creationId xmlns:p14="http://schemas.microsoft.com/office/powerpoint/2010/main" val="100339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2"/>
          <a:srcRect l="-88" t="2758" r="155" b="-2758"/>
          <a:stretch/>
        </p:blipFill>
        <p:spPr>
          <a:xfrm>
            <a:off x="0" y="0"/>
            <a:ext cx="10965338" cy="685800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899472" y="1605346"/>
            <a:ext cx="3822189" cy="1899912"/>
          </a:xfrm>
        </p:spPr>
        <p:txBody>
          <a:bodyPr vert="horz" lIns="91440" tIns="45720" rIns="91440" bIns="45720" rtlCol="0">
            <a:normAutofit/>
          </a:bodyPr>
          <a:lstStyle/>
          <a:p>
            <a:r>
              <a:rPr lang="es-ES_tradnl" sz="4000"/>
              <a:t>CRUD Editor – Ingredients</a:t>
            </a:r>
            <a:endParaRPr lang="es-ES_tradnl" sz="4000" dirty="0"/>
          </a:p>
        </p:txBody>
      </p:sp>
      <p:sp>
        <p:nvSpPr>
          <p:cNvPr id="18" name="Content Placeholder 17">
            <a:extLst>
              <a:ext uri="{FF2B5EF4-FFF2-40B4-BE49-F238E27FC236}">
                <a16:creationId xmlns:a16="http://schemas.microsoft.com/office/drawing/2014/main" id="{AEB3F56B-7E5F-9B7A-82BE-DF73F21D69F2}"/>
              </a:ext>
            </a:extLst>
          </p:cNvPr>
          <p:cNvSpPr>
            <a:spLocks noGrp="1"/>
          </p:cNvSpPr>
          <p:nvPr>
            <p:ph idx="1"/>
          </p:nvPr>
        </p:nvSpPr>
        <p:spPr>
          <a:xfrm>
            <a:off x="7899472" y="3674422"/>
            <a:ext cx="3822189" cy="729413"/>
          </a:xfrm>
        </p:spPr>
        <p:txBody>
          <a:bodyPr>
            <a:normAutofit/>
          </a:bodyPr>
          <a:lstStyle/>
          <a:p>
            <a:pPr marL="0" indent="0">
              <a:buNone/>
            </a:pPr>
            <a:r>
              <a:rPr lang="en-US" sz="2000"/>
              <a:t>(Data Entry Form)</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464768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omputer&#10;&#10;Description automatically generated">
            <a:extLst>
              <a:ext uri="{FF2B5EF4-FFF2-40B4-BE49-F238E27FC236}">
                <a16:creationId xmlns:a16="http://schemas.microsoft.com/office/drawing/2014/main" id="{C02C55E9-76E2-BB16-D7D0-4428AB31978F}"/>
              </a:ext>
            </a:extLst>
          </p:cNvPr>
          <p:cNvPicPr>
            <a:picLocks noChangeAspect="1"/>
          </p:cNvPicPr>
          <p:nvPr/>
        </p:nvPicPr>
        <p:blipFill rotWithShape="1">
          <a:blip r:embed="rId2"/>
          <a:srcRect t="2912" r="11876"/>
          <a:stretch/>
        </p:blipFill>
        <p:spPr>
          <a:xfrm>
            <a:off x="0" y="0"/>
            <a:ext cx="9669642" cy="6658303"/>
          </a:xfrm>
          <a:prstGeom prst="rect">
            <a:avLst/>
          </a:prstGeom>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935402" y="1870845"/>
            <a:ext cx="3445765" cy="1639614"/>
          </a:xfrm>
          <a:noFill/>
        </p:spPr>
        <p:txBody>
          <a:bodyPr vert="horz" lIns="91440" tIns="45720" rIns="91440" bIns="45720" rtlCol="0" anchor="b">
            <a:normAutofit/>
          </a:bodyPr>
          <a:lstStyle/>
          <a:p>
            <a:r>
              <a:rPr lang="es-ES_tradnl" sz="3600"/>
              <a:t>CRUD Editor – Ingredients</a:t>
            </a:r>
            <a:endParaRPr lang="es-ES_tradnl" sz="3600" dirty="0"/>
          </a:p>
        </p:txBody>
      </p:sp>
      <p:sp>
        <p:nvSpPr>
          <p:cNvPr id="18" name="Content Placeholder 17">
            <a:extLst>
              <a:ext uri="{FF2B5EF4-FFF2-40B4-BE49-F238E27FC236}">
                <a16:creationId xmlns:a16="http://schemas.microsoft.com/office/drawing/2014/main" id="{285F95A4-2915-C5EA-CE1B-F6CCAD473503}"/>
              </a:ext>
            </a:extLst>
          </p:cNvPr>
          <p:cNvSpPr>
            <a:spLocks noGrp="1"/>
          </p:cNvSpPr>
          <p:nvPr>
            <p:ph idx="1"/>
          </p:nvPr>
        </p:nvSpPr>
        <p:spPr>
          <a:xfrm>
            <a:off x="7935403" y="3946065"/>
            <a:ext cx="3445766" cy="1485319"/>
          </a:xfrm>
          <a:noFill/>
        </p:spPr>
        <p:txBody>
          <a:bodyPr vert="horz" lIns="91440" tIns="45720" rIns="91440" bIns="45720" rtlCol="0">
            <a:normAutofit/>
          </a:bodyPr>
          <a:lstStyle/>
          <a:p>
            <a:r>
              <a:rPr lang="en-US" sz="2400"/>
              <a:t>With AI Assistant pop-up window.</a:t>
            </a:r>
          </a:p>
        </p:txBody>
      </p:sp>
      <p:pic>
        <p:nvPicPr>
          <p:cNvPr id="3" name="Camera 2">
            <a:extLst>
              <a:ext uri="{FF2B5EF4-FFF2-40B4-BE49-F238E27FC236}">
                <a16:creationId xmlns:a16="http://schemas.microsoft.com/office/drawing/2014/main" id="{8363849D-F12D-FEC6-61D1-0103C563C0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3815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8899A10-225D-55B4-540B-35E931E462C0}"/>
              </a:ext>
            </a:extLst>
          </p:cNvPr>
          <p:cNvPicPr>
            <a:picLocks noGrp="1" noChangeAspect="1"/>
          </p:cNvPicPr>
          <p:nvPr>
            <p:ph idx="1"/>
          </p:nvPr>
        </p:nvPicPr>
        <p:blipFill rotWithShape="1">
          <a:blip r:embed="rId4"/>
          <a:srcRect t="2896" b="6206"/>
          <a:stretch/>
        </p:blipFill>
        <p:spPr>
          <a:xfrm>
            <a:off x="0" y="0"/>
            <a:ext cx="12191980" cy="6926318"/>
          </a:xfrm>
          <a:prstGeom prst="rect">
            <a:avLst/>
          </a:prstGeom>
        </p:spPr>
      </p:pic>
      <p:pic>
        <p:nvPicPr>
          <p:cNvPr id="3" name="Camera 2">
            <a:extLst>
              <a:ext uri="{FF2B5EF4-FFF2-40B4-BE49-F238E27FC236}">
                <a16:creationId xmlns:a16="http://schemas.microsoft.com/office/drawing/2014/main" id="{70817023-4D71-307C-72DA-3049950A84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43719" y="352534"/>
            <a:ext cx="3104542" cy="41235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CRUD Editor - Daily Meals (Index) ]</a:t>
            </a:r>
          </a:p>
        </p:txBody>
      </p:sp>
    </p:spTree>
    <p:extLst>
      <p:ext uri="{BB962C8B-B14F-4D97-AF65-F5344CB8AC3E}">
        <p14:creationId xmlns:p14="http://schemas.microsoft.com/office/powerpoint/2010/main" val="20668255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A7A50F-4430-7ECA-BD39-5D983EA66BB9}"/>
              </a:ext>
            </a:extLst>
          </p:cNvPr>
          <p:cNvPicPr>
            <a:picLocks noChangeAspect="1"/>
          </p:cNvPicPr>
          <p:nvPr/>
        </p:nvPicPr>
        <p:blipFill rotWithShape="1">
          <a:blip r:embed="rId3"/>
          <a:srcRect l="-107" t="2452" r="874" b="-2452"/>
          <a:stretch/>
        </p:blipFill>
        <p:spPr>
          <a:xfrm>
            <a:off x="0" y="0"/>
            <a:ext cx="10888718" cy="685800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94C02-6E72-7EAE-4CA3-872BA6C464F6}"/>
              </a:ext>
            </a:extLst>
          </p:cNvPr>
          <p:cNvSpPr>
            <a:spLocks noGrp="1"/>
          </p:cNvSpPr>
          <p:nvPr>
            <p:ph type="title"/>
          </p:nvPr>
        </p:nvSpPr>
        <p:spPr>
          <a:xfrm>
            <a:off x="7909981" y="1332076"/>
            <a:ext cx="3822189" cy="1899912"/>
          </a:xfrm>
        </p:spPr>
        <p:txBody>
          <a:bodyPr>
            <a:normAutofit/>
          </a:bodyPr>
          <a:lstStyle/>
          <a:p>
            <a:r>
              <a:rPr lang="es-ES_tradnl" sz="4000"/>
              <a:t>CRUD Editor - Daily Meals</a:t>
            </a:r>
            <a:endParaRPr lang="es-ES_tradnl" sz="4000" dirty="0"/>
          </a:p>
        </p:txBody>
      </p:sp>
      <p:sp>
        <p:nvSpPr>
          <p:cNvPr id="9" name="Content Placeholder 8">
            <a:extLst>
              <a:ext uri="{FF2B5EF4-FFF2-40B4-BE49-F238E27FC236}">
                <a16:creationId xmlns:a16="http://schemas.microsoft.com/office/drawing/2014/main" id="{9F497549-B11F-D76E-E14F-184931E446A5}"/>
              </a:ext>
            </a:extLst>
          </p:cNvPr>
          <p:cNvSpPr>
            <a:spLocks noGrp="1"/>
          </p:cNvSpPr>
          <p:nvPr>
            <p:ph idx="1"/>
          </p:nvPr>
        </p:nvSpPr>
        <p:spPr>
          <a:xfrm>
            <a:off x="7909981" y="3401152"/>
            <a:ext cx="3822189" cy="1139316"/>
          </a:xfrm>
        </p:spPr>
        <p:txBody>
          <a:bodyPr>
            <a:normAutofit/>
          </a:bodyPr>
          <a:lstStyle/>
          <a:p>
            <a:r>
              <a:rPr lang="en-US" sz="2000"/>
              <a:t>Data Form with 1-N Relationship section</a:t>
            </a:r>
          </a:p>
        </p:txBody>
      </p:sp>
      <p:pic>
        <p:nvPicPr>
          <p:cNvPr id="3" name="Camera 2">
            <a:extLst>
              <a:ext uri="{FF2B5EF4-FFF2-40B4-BE49-F238E27FC236}">
                <a16:creationId xmlns:a16="http://schemas.microsoft.com/office/drawing/2014/main" id="{90188DF8-FE1C-07F8-225C-4278792C72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6140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2714138-6118-CBED-2D4F-93521D3B483B}"/>
              </a:ext>
            </a:extLst>
          </p:cNvPr>
          <p:cNvPicPr>
            <a:picLocks noChangeAspect="1"/>
          </p:cNvPicPr>
          <p:nvPr/>
        </p:nvPicPr>
        <p:blipFill rotWithShape="1">
          <a:blip r:embed="rId2"/>
          <a:srcRect t="2758" r="11876"/>
          <a:stretch/>
        </p:blipFill>
        <p:spPr>
          <a:xfrm>
            <a:off x="-3047" y="0"/>
            <a:ext cx="9669642" cy="6668814"/>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83461F-4A35-E8CE-F0D7-F86B83874C0B}"/>
              </a:ext>
            </a:extLst>
          </p:cNvPr>
          <p:cNvSpPr>
            <a:spLocks noGrp="1"/>
          </p:cNvSpPr>
          <p:nvPr>
            <p:ph type="title"/>
          </p:nvPr>
        </p:nvSpPr>
        <p:spPr>
          <a:xfrm>
            <a:off x="7857429" y="1699937"/>
            <a:ext cx="3822189" cy="1899912"/>
          </a:xfrm>
        </p:spPr>
        <p:txBody>
          <a:bodyPr>
            <a:normAutofit/>
          </a:bodyPr>
          <a:lstStyle/>
          <a:p>
            <a:r>
              <a:rPr lang="es-ES_tradnl" sz="4000"/>
              <a:t>User Profile Editor</a:t>
            </a:r>
            <a:endParaRPr lang="es-ES_tradnl" sz="4000" dirty="0"/>
          </a:p>
        </p:txBody>
      </p:sp>
      <p:sp>
        <p:nvSpPr>
          <p:cNvPr id="18" name="Content Placeholder 8">
            <a:extLst>
              <a:ext uri="{FF2B5EF4-FFF2-40B4-BE49-F238E27FC236}">
                <a16:creationId xmlns:a16="http://schemas.microsoft.com/office/drawing/2014/main" id="{2D15B48B-527A-9373-1F31-C6AE9AFA0DB3}"/>
              </a:ext>
            </a:extLst>
          </p:cNvPr>
          <p:cNvSpPr>
            <a:spLocks noGrp="1"/>
          </p:cNvSpPr>
          <p:nvPr>
            <p:ph idx="1"/>
          </p:nvPr>
        </p:nvSpPr>
        <p:spPr>
          <a:xfrm>
            <a:off x="7857429" y="3769013"/>
            <a:ext cx="3822189" cy="1899912"/>
          </a:xfrm>
        </p:spPr>
        <p:txBody>
          <a:bodyPr>
            <a:normAutofit/>
          </a:bodyPr>
          <a:lstStyle/>
          <a:p>
            <a:r>
              <a:rPr lang="en-US" sz="2000" dirty="0"/>
              <a:t>Single-record editor</a:t>
            </a:r>
          </a:p>
        </p:txBody>
      </p:sp>
      <p:pic>
        <p:nvPicPr>
          <p:cNvPr id="3" name="Camera 2">
            <a:extLst>
              <a:ext uri="{FF2B5EF4-FFF2-40B4-BE49-F238E27FC236}">
                <a16:creationId xmlns:a16="http://schemas.microsoft.com/office/drawing/2014/main" id="{9B17C2E1-83A9-266F-E1EC-AE1EC8CC877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0404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C248761-9FC3-42D0-8B1A-91052AA8B163}"/>
              </a:ext>
            </a:extLst>
          </p:cNvPr>
          <p:cNvPicPr>
            <a:picLocks noChangeAspect="1"/>
          </p:cNvPicPr>
          <p:nvPr/>
        </p:nvPicPr>
        <p:blipFill rotWithShape="1">
          <a:blip r:embed="rId2"/>
          <a:srcRect l="-372" t="2605" r="-107"/>
          <a:stretch/>
        </p:blipFill>
        <p:spPr>
          <a:xfrm>
            <a:off x="-84084" y="0"/>
            <a:ext cx="11025353" cy="6679324"/>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3A714-A25E-5ECD-CBC2-1801140D83FC}"/>
              </a:ext>
            </a:extLst>
          </p:cNvPr>
          <p:cNvSpPr>
            <a:spLocks noGrp="1"/>
          </p:cNvSpPr>
          <p:nvPr>
            <p:ph type="title"/>
          </p:nvPr>
        </p:nvSpPr>
        <p:spPr>
          <a:xfrm>
            <a:off x="7909981" y="1342585"/>
            <a:ext cx="3822189" cy="1899912"/>
          </a:xfrm>
        </p:spPr>
        <p:txBody>
          <a:bodyPr>
            <a:normAutofit/>
          </a:bodyPr>
          <a:lstStyle/>
          <a:p>
            <a:r>
              <a:rPr lang="es-ES_tradnl" sz="4000"/>
              <a:t>User Profile Editor</a:t>
            </a:r>
            <a:endParaRPr lang="es-ES_tradnl" sz="4000" dirty="0"/>
          </a:p>
        </p:txBody>
      </p:sp>
      <p:sp>
        <p:nvSpPr>
          <p:cNvPr id="9" name="Content Placeholder 8">
            <a:extLst>
              <a:ext uri="{FF2B5EF4-FFF2-40B4-BE49-F238E27FC236}">
                <a16:creationId xmlns:a16="http://schemas.microsoft.com/office/drawing/2014/main" id="{A0ADA254-3478-4C75-0D42-BFA951672682}"/>
              </a:ext>
            </a:extLst>
          </p:cNvPr>
          <p:cNvSpPr>
            <a:spLocks noGrp="1"/>
          </p:cNvSpPr>
          <p:nvPr>
            <p:ph idx="1"/>
          </p:nvPr>
        </p:nvSpPr>
        <p:spPr>
          <a:xfrm>
            <a:off x="7909981" y="3411661"/>
            <a:ext cx="3822189" cy="1664833"/>
          </a:xfrm>
        </p:spPr>
        <p:txBody>
          <a:bodyPr>
            <a:normAutofit/>
          </a:bodyPr>
          <a:lstStyle/>
          <a:p>
            <a:r>
              <a:rPr lang="en-US" sz="2000"/>
              <a:t>API Keys de IA.</a:t>
            </a:r>
          </a:p>
          <a:p>
            <a:r>
              <a:rPr lang="en-US" sz="2000"/>
              <a:t>Password Change.</a:t>
            </a:r>
          </a:p>
        </p:txBody>
      </p:sp>
      <p:pic>
        <p:nvPicPr>
          <p:cNvPr id="3" name="Camera 2">
            <a:extLst>
              <a:ext uri="{FF2B5EF4-FFF2-40B4-BE49-F238E27FC236}">
                <a16:creationId xmlns:a16="http://schemas.microsoft.com/office/drawing/2014/main" id="{2D2EF057-C425-311A-6DC6-F274E8B6D84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52844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3565-65AA-ED5A-32C0-EBBBCBEC27F2}"/>
              </a:ext>
            </a:extLst>
          </p:cNvPr>
          <p:cNvSpPr>
            <a:spLocks noGrp="1"/>
          </p:cNvSpPr>
          <p:nvPr>
            <p:ph type="title"/>
          </p:nvPr>
        </p:nvSpPr>
        <p:spPr>
          <a:xfrm>
            <a:off x="838200" y="365125"/>
            <a:ext cx="8248047" cy="1325563"/>
          </a:xfrm>
        </p:spPr>
        <p:txBody>
          <a:bodyPr/>
          <a:lstStyle/>
          <a:p>
            <a:r>
              <a:rPr lang="en-US"/>
              <a:t>Configuring Tables and CRUD Editor</a:t>
            </a:r>
          </a:p>
        </p:txBody>
      </p:sp>
      <p:sp>
        <p:nvSpPr>
          <p:cNvPr id="3" name="Content Placeholder 2">
            <a:extLst>
              <a:ext uri="{FF2B5EF4-FFF2-40B4-BE49-F238E27FC236}">
                <a16:creationId xmlns:a16="http://schemas.microsoft.com/office/drawing/2014/main" id="{0940CDCB-6F07-6B2F-4439-81651D4C0B3D}"/>
              </a:ext>
            </a:extLst>
          </p:cNvPr>
          <p:cNvSpPr>
            <a:spLocks noGrp="1"/>
          </p:cNvSpPr>
          <p:nvPr>
            <p:ph idx="1"/>
          </p:nvPr>
        </p:nvSpPr>
        <p:spPr>
          <a:xfrm>
            <a:off x="480849" y="1825625"/>
            <a:ext cx="2693276" cy="4470072"/>
          </a:xfrm>
        </p:spPr>
        <p:txBody>
          <a:bodyPr>
            <a:normAutofit fontScale="55000" lnSpcReduction="20000"/>
          </a:bodyPr>
          <a:lstStyle/>
          <a:p>
            <a:pPr marL="0" indent="0">
              <a:buNone/>
            </a:pPr>
            <a:r>
              <a:rPr lang="es-ES_tradnl" dirty="0"/>
              <a:t>{</a:t>
            </a:r>
          </a:p>
          <a:p>
            <a:pPr marL="0" indent="0">
              <a:buNone/>
            </a:pPr>
            <a:r>
              <a:rPr lang="es-ES_tradnl" dirty="0"/>
              <a:t>    "</a:t>
            </a:r>
            <a:r>
              <a:rPr lang="es-ES_tradnl" dirty="0" err="1"/>
              <a:t>baseUrl</a:t>
            </a:r>
            <a:r>
              <a:rPr lang="es-ES_tradnl" dirty="0"/>
              <a:t>": "</a:t>
            </a:r>
            <a:r>
              <a:rPr lang="es-ES_tradnl" dirty="0" err="1"/>
              <a:t>users</a:t>
            </a:r>
            <a:r>
              <a:rPr lang="es-ES_tradnl" dirty="0"/>
              <a:t>",</a:t>
            </a:r>
          </a:p>
          <a:p>
            <a:pPr marL="0" indent="0">
              <a:buNone/>
            </a:pPr>
            <a:r>
              <a:rPr lang="es-ES_tradnl" dirty="0"/>
              <a:t>    "</a:t>
            </a:r>
            <a:r>
              <a:rPr lang="es-ES_tradnl" dirty="0" err="1"/>
              <a:t>title</a:t>
            </a:r>
            <a:r>
              <a:rPr lang="es-ES_tradnl" dirty="0"/>
              <a:t>": "</a:t>
            </a:r>
            <a:r>
              <a:rPr lang="es-ES_tradnl" dirty="0" err="1"/>
              <a:t>Users</a:t>
            </a:r>
            <a:r>
              <a:rPr lang="es-ES_tradnl" dirty="0"/>
              <a:t>",</a:t>
            </a:r>
          </a:p>
          <a:p>
            <a:pPr marL="0" indent="0">
              <a:buNone/>
            </a:pPr>
            <a:r>
              <a:rPr lang="es-ES_tradnl" dirty="0"/>
              <a:t>    "</a:t>
            </a:r>
            <a:r>
              <a:rPr lang="es-ES_tradnl" dirty="0" err="1"/>
              <a:t>name</a:t>
            </a:r>
            <a:r>
              <a:rPr lang="es-ES_tradnl" dirty="0"/>
              <a:t>": "User",</a:t>
            </a:r>
          </a:p>
          <a:p>
            <a:pPr marL="0" indent="0">
              <a:buNone/>
            </a:pPr>
            <a:r>
              <a:rPr lang="es-ES_tradnl" dirty="0"/>
              <a:t>    "</a:t>
            </a:r>
            <a:r>
              <a:rPr lang="es-ES_tradnl" dirty="0" err="1"/>
              <a:t>component</a:t>
            </a:r>
            <a:r>
              <a:rPr lang="es-ES_tradnl" dirty="0"/>
              <a:t>": "</a:t>
            </a:r>
            <a:r>
              <a:rPr lang="es-ES_tradnl" dirty="0" err="1"/>
              <a:t>Users</a:t>
            </a:r>
            <a:r>
              <a:rPr lang="es-ES_tradnl" dirty="0"/>
              <a:t>",</a:t>
            </a:r>
          </a:p>
          <a:p>
            <a:pPr marL="0" indent="0">
              <a:buNone/>
            </a:pPr>
            <a:r>
              <a:rPr lang="es-ES_tradnl" dirty="0"/>
              <a:t>    "</a:t>
            </a:r>
            <a:r>
              <a:rPr lang="es-ES_tradnl" dirty="0" err="1"/>
              <a:t>dbApiUrl</a:t>
            </a:r>
            <a:r>
              <a:rPr lang="es-ES_tradnl" dirty="0"/>
              <a:t>": "</a:t>
            </a:r>
            <a:r>
              <a:rPr lang="es-ES_tradnl" dirty="0" err="1"/>
              <a:t>users</a:t>
            </a:r>
            <a:r>
              <a:rPr lang="es-ES_tradnl" dirty="0"/>
              <a:t>",</a:t>
            </a:r>
          </a:p>
          <a:p>
            <a:pPr marL="0" indent="0">
              <a:buNone/>
            </a:pPr>
            <a:r>
              <a:rPr lang="es-ES_tradnl" dirty="0"/>
              <a:t>    "</a:t>
            </a:r>
            <a:r>
              <a:rPr lang="es-ES_tradnl" dirty="0" err="1"/>
              <a:t>fieldElements</a:t>
            </a:r>
            <a:r>
              <a:rPr lang="es-ES_tradnl" dirty="0"/>
              <a:t>": [</a:t>
            </a:r>
          </a:p>
          <a:p>
            <a:pPr marL="0" indent="0">
              <a:buNone/>
            </a:pPr>
            <a:r>
              <a:rPr lang="es-ES_tradnl" dirty="0"/>
              <a:t>        {</a:t>
            </a:r>
          </a:p>
          <a:p>
            <a:pPr marL="0" indent="0">
              <a:buNone/>
            </a:pPr>
            <a:r>
              <a:rPr lang="es-ES_tradnl" dirty="0"/>
              <a:t>            "</a:t>
            </a:r>
            <a:r>
              <a:rPr lang="es-ES_tradnl" dirty="0" err="1"/>
              <a:t>name</a:t>
            </a:r>
            <a:r>
              <a:rPr lang="es-ES_tradnl" dirty="0"/>
              <a:t>": "id",</a:t>
            </a:r>
          </a:p>
          <a:p>
            <a:pPr marL="0" indent="0">
              <a:buNone/>
            </a:pPr>
            <a:r>
              <a:rPr lang="es-ES_tradnl" dirty="0"/>
              <a:t>            "</a:t>
            </a:r>
            <a:r>
              <a:rPr lang="es-ES_tradnl" dirty="0" err="1"/>
              <a:t>required</a:t>
            </a:r>
            <a:r>
              <a:rPr lang="es-ES_tradnl" dirty="0"/>
              <a:t>": true,</a:t>
            </a:r>
          </a:p>
          <a:p>
            <a:pPr marL="0" indent="0">
              <a:buNone/>
            </a:pPr>
            <a:r>
              <a:rPr lang="es-ES_tradnl" dirty="0"/>
              <a:t>            "</a:t>
            </a:r>
            <a:r>
              <a:rPr lang="es-ES_tradnl" dirty="0" err="1"/>
              <a:t>label</a:t>
            </a:r>
            <a:r>
              <a:rPr lang="es-ES_tradnl" dirty="0"/>
              <a:t>": "ID",</a:t>
            </a:r>
          </a:p>
          <a:p>
            <a:pPr marL="0" indent="0">
              <a:buNone/>
            </a:pPr>
            <a:r>
              <a:rPr lang="es-ES_tradnl" dirty="0"/>
              <a:t>            "</a:t>
            </a:r>
            <a:r>
              <a:rPr lang="es-ES_tradnl" dirty="0" err="1"/>
              <a:t>type</a:t>
            </a:r>
            <a:r>
              <a:rPr lang="es-ES_tradnl" dirty="0"/>
              <a:t>": "_id",</a:t>
            </a:r>
          </a:p>
          <a:p>
            <a:pPr marL="0" indent="0">
              <a:buNone/>
            </a:pPr>
            <a:r>
              <a:rPr lang="es-ES_tradnl" dirty="0"/>
              <a:t>            "</a:t>
            </a:r>
            <a:r>
              <a:rPr lang="es-ES_tradnl" dirty="0" err="1"/>
              <a:t>readonly</a:t>
            </a:r>
            <a:r>
              <a:rPr lang="es-ES_tradnl" dirty="0"/>
              <a:t>": true,</a:t>
            </a:r>
          </a:p>
          <a:p>
            <a:pPr marL="0" indent="0">
              <a:buNone/>
            </a:pPr>
            <a:r>
              <a:rPr lang="es-ES_tradnl" dirty="0"/>
              <a:t>            "</a:t>
            </a:r>
            <a:r>
              <a:rPr lang="es-ES_tradnl" dirty="0" err="1"/>
              <a:t>hidden</a:t>
            </a:r>
            <a:r>
              <a:rPr lang="es-ES_tradnl" dirty="0"/>
              <a:t>": false,</a:t>
            </a:r>
          </a:p>
          <a:p>
            <a:pPr marL="0" indent="0">
              <a:buNone/>
            </a:pPr>
            <a:r>
              <a:rPr lang="es-ES_tradnl" dirty="0"/>
              <a:t>        }, …</a:t>
            </a:r>
          </a:p>
        </p:txBody>
      </p:sp>
      <p:sp>
        <p:nvSpPr>
          <p:cNvPr id="4" name="Content Placeholder 2">
            <a:extLst>
              <a:ext uri="{FF2B5EF4-FFF2-40B4-BE49-F238E27FC236}">
                <a16:creationId xmlns:a16="http://schemas.microsoft.com/office/drawing/2014/main" id="{39E34B5C-0B66-BCE8-F573-8A93926C9EBB}"/>
              </a:ext>
            </a:extLst>
          </p:cNvPr>
          <p:cNvSpPr txBox="1">
            <a:spLocks/>
          </p:cNvSpPr>
          <p:nvPr/>
        </p:nvSpPr>
        <p:spPr>
          <a:xfrm>
            <a:off x="3101933" y="1825623"/>
            <a:ext cx="2693276" cy="466725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firstname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First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lastname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a:t>
            </a:r>
          </a:p>
        </p:txBody>
      </p:sp>
      <p:sp>
        <p:nvSpPr>
          <p:cNvPr id="5" name="Content Placeholder 2">
            <a:extLst>
              <a:ext uri="{FF2B5EF4-FFF2-40B4-BE49-F238E27FC236}">
                <a16:creationId xmlns:a16="http://schemas.microsoft.com/office/drawing/2014/main" id="{A37C5F98-B86F-19D2-49ED-5F034F390006}"/>
              </a:ext>
            </a:extLst>
          </p:cNvPr>
          <p:cNvSpPr txBox="1">
            <a:spLocks/>
          </p:cNvSpPr>
          <p:nvPr/>
        </p:nvSpPr>
        <p:spPr>
          <a:xfrm>
            <a:off x="5771145" y="1825624"/>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t>
            </a:r>
          </a:p>
          <a:p>
            <a:pPr marL="0" indent="0">
              <a:buFont typeface="Arial" panose="020B0604020202020204" pitchFamily="34" charset="0"/>
              <a:buNone/>
            </a:pPr>
            <a:r>
              <a:rPr lang="es-ES_tradnl" dirty="0"/>
              <a:t>            "</a:t>
            </a:r>
            <a:r>
              <a:rPr lang="es-ES_tradnl" dirty="0" err="1"/>
              <a:t>name</a:t>
            </a:r>
            <a:r>
              <a:rPr lang="es-ES_tradnl" dirty="0"/>
              <a:t>": "status",</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"Active",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2500" dirty="0"/>
              <a:t>"TRUE_FALSE",</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"plan",</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Billing</a:t>
            </a:r>
            <a:r>
              <a:rPr lang="es-ES_tradnl" dirty="0"/>
              <a:t> Plan",</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1900" dirty="0"/>
              <a:t>"BILLING_PLANS",</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 …</a:t>
            </a:r>
          </a:p>
        </p:txBody>
      </p:sp>
      <p:sp>
        <p:nvSpPr>
          <p:cNvPr id="6" name="Content Placeholder 2">
            <a:extLst>
              <a:ext uri="{FF2B5EF4-FFF2-40B4-BE49-F238E27FC236}">
                <a16:creationId xmlns:a16="http://schemas.microsoft.com/office/drawing/2014/main" id="{77C30E20-D629-0FB2-4A12-50011D990302}"/>
              </a:ext>
            </a:extLst>
          </p:cNvPr>
          <p:cNvSpPr txBox="1">
            <a:spLocks/>
          </p:cNvSpPr>
          <p:nvPr/>
        </p:nvSpPr>
        <p:spPr>
          <a:xfrm>
            <a:off x="8807671" y="1825623"/>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update_date</a:t>
            </a:r>
            <a:r>
              <a:rPr lang="es-ES_tradnl" dirty="0"/>
              <a:t>",</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update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datetime</a:t>
            </a:r>
            <a:r>
              <a:rPr lang="es-ES_tradnl" dirty="0"/>
              <a:t>-local",</a:t>
            </a:r>
          </a:p>
          <a:p>
            <a:pPr marL="0" indent="0">
              <a:buFont typeface="Arial" panose="020B0604020202020204" pitchFamily="34" charset="0"/>
              <a:buNone/>
            </a:pPr>
            <a:r>
              <a:rPr lang="es-ES_tradnl" dirty="0"/>
              <a:t>            "</a:t>
            </a:r>
            <a:r>
              <a:rPr lang="es-ES_tradnl" dirty="0" err="1"/>
              <a:t>readonly</a:t>
            </a:r>
            <a:r>
              <a:rPr lang="es-ES_tradnl" dirty="0"/>
              <a:t>": true,</a:t>
            </a:r>
          </a:p>
          <a:p>
            <a:pPr marL="0" indent="0">
              <a:buFont typeface="Arial" panose="020B0604020202020204" pitchFamily="34" charset="0"/>
              <a:buNone/>
            </a:pPr>
            <a:r>
              <a:rPr lang="es-ES_tradnl" dirty="0"/>
              <a:t>             "</a:t>
            </a:r>
            <a:r>
              <a:rPr lang="es-ES_tradnl" dirty="0" err="1"/>
              <a:t>default_value</a:t>
            </a:r>
            <a:r>
              <a:rPr lang="es-ES_tradnl" dirty="0"/>
              <a:t>": </a:t>
            </a:r>
            <a:br>
              <a:rPr lang="es-ES_tradnl" dirty="0"/>
            </a:br>
            <a:r>
              <a:rPr lang="es-ES_tradnl" dirty="0"/>
              <a:t>                              "</a:t>
            </a:r>
            <a:r>
              <a:rPr lang="es-ES_tradnl" dirty="0" err="1"/>
              <a:t>current_timestamp</a:t>
            </a:r>
            <a:r>
              <a:rPr lang="es-ES_tradnl" dirty="0"/>
              <a:t>",</a:t>
            </a:r>
          </a:p>
          <a:p>
            <a:pPr marL="0" indent="0">
              <a:buFont typeface="Arial" panose="020B0604020202020204" pitchFamily="34" charset="0"/>
              <a:buNone/>
            </a:pPr>
            <a:r>
              <a:rPr lang="es-ES_tradnl" dirty="0"/>
              <a:t>            "</a:t>
            </a:r>
            <a:r>
              <a:rPr lang="es-ES_tradnl" dirty="0" err="1"/>
              <a:t>listing</a:t>
            </a:r>
            <a:r>
              <a:rPr lang="es-ES_tradnl" dirty="0"/>
              <a:t>": false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"label0",</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hr</a:t>
            </a:r>
            <a:r>
              <a:rPr lang="es-ES_tradnl" dirty="0"/>
              <a:t>"</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"label1",</a:t>
            </a:r>
          </a:p>
          <a:p>
            <a:pPr marL="0" indent="0">
              <a:buFont typeface="Arial" panose="020B0604020202020204" pitchFamily="34" charset="0"/>
              <a:buNone/>
            </a:pPr>
            <a:r>
              <a:rPr lang="es-ES_tradnl" dirty="0"/>
              <a:t>            "</a:t>
            </a:r>
            <a:r>
              <a:rPr lang="es-ES_tradnl" dirty="0" err="1"/>
              <a:t>label</a:t>
            </a:r>
            <a:r>
              <a:rPr lang="es-ES_tradnl" dirty="0"/>
              <a:t>": "PASWORD CHANGE",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label</a:t>
            </a:r>
            <a:r>
              <a:rPr lang="es-ES_tradnl" dirty="0"/>
              <a:t>"</a:t>
            </a:r>
          </a:p>
          <a:p>
            <a:pPr marL="0" indent="0">
              <a:buFont typeface="Arial" panose="020B0604020202020204" pitchFamily="34" charset="0"/>
              <a:buNone/>
            </a:pPr>
            <a:r>
              <a:rPr lang="es-ES_tradnl" dirty="0"/>
              <a:t>        },, …</a:t>
            </a:r>
          </a:p>
        </p:txBody>
      </p:sp>
      <p:cxnSp>
        <p:nvCxnSpPr>
          <p:cNvPr id="8" name="Straight Connector 7">
            <a:extLst>
              <a:ext uri="{FF2B5EF4-FFF2-40B4-BE49-F238E27FC236}">
                <a16:creationId xmlns:a16="http://schemas.microsoft.com/office/drawing/2014/main" id="{AD0BAAF2-469F-7D30-94A1-FBED20C82571}"/>
              </a:ext>
            </a:extLst>
          </p:cNvPr>
          <p:cNvCxnSpPr/>
          <p:nvPr/>
        </p:nvCxnSpPr>
        <p:spPr>
          <a:xfrm>
            <a:off x="2887581"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4D19273-B5A5-9077-108C-79CCD0A805A5}"/>
              </a:ext>
            </a:extLst>
          </p:cNvPr>
          <p:cNvCxnSpPr/>
          <p:nvPr/>
        </p:nvCxnSpPr>
        <p:spPr>
          <a:xfrm>
            <a:off x="5723025"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AC68412-EA11-F7FD-4C44-13C7B647C319}"/>
              </a:ext>
            </a:extLst>
          </p:cNvPr>
          <p:cNvCxnSpPr/>
          <p:nvPr/>
        </p:nvCxnSpPr>
        <p:spPr>
          <a:xfrm>
            <a:off x="8835196"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976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0700-3D6D-D9EE-BF9F-22596A4B4B9A}"/>
              </a:ext>
            </a:extLst>
          </p:cNvPr>
          <p:cNvSpPr>
            <a:spLocks noGrp="1"/>
          </p:cNvSpPr>
          <p:nvPr>
            <p:ph type="title"/>
          </p:nvPr>
        </p:nvSpPr>
        <p:spPr/>
        <p:txBody>
          <a:bodyPr/>
          <a:lstStyle/>
          <a:p>
            <a:r>
              <a:rPr lang="es-ES_tradnl"/>
              <a:t>Menu Configuration</a:t>
            </a:r>
            <a:endParaRPr lang="es-ES_tradnl" dirty="0"/>
          </a:p>
        </p:txBody>
      </p:sp>
      <p:sp>
        <p:nvSpPr>
          <p:cNvPr id="3" name="Content Placeholder 2">
            <a:extLst>
              <a:ext uri="{FF2B5EF4-FFF2-40B4-BE49-F238E27FC236}">
                <a16:creationId xmlns:a16="http://schemas.microsoft.com/office/drawing/2014/main" id="{81C9C945-472D-9CE4-B479-307AF5D1FD79}"/>
              </a:ext>
            </a:extLst>
          </p:cNvPr>
          <p:cNvSpPr>
            <a:spLocks noGrp="1"/>
          </p:cNvSpPr>
          <p:nvPr>
            <p:ph idx="1"/>
          </p:nvPr>
        </p:nvSpPr>
        <p:spPr>
          <a:xfrm>
            <a:off x="522890" y="1825625"/>
            <a:ext cx="3302876" cy="4351338"/>
          </a:xfrm>
        </p:spPr>
        <p:txBody>
          <a:bodyPr>
            <a:normAutofit/>
          </a:bodyPr>
          <a:lstStyle/>
          <a:p>
            <a:pPr marL="0" indent="0">
              <a:buNone/>
            </a:pPr>
            <a:r>
              <a:rPr lang="es-ES_tradnl" sz="2000" dirty="0"/>
              <a:t>[</a:t>
            </a:r>
          </a:p>
          <a:p>
            <a:pPr marL="0" indent="0">
              <a:buNone/>
            </a:pPr>
            <a:r>
              <a:rPr lang="es-ES_tradnl" sz="2000" dirty="0"/>
              <a:t>    {</a:t>
            </a:r>
          </a:p>
          <a:p>
            <a:pPr marL="0" indent="0">
              <a:buNone/>
            </a:pPr>
            <a:r>
              <a:rPr lang="es-ES_tradnl" sz="2000" dirty="0"/>
              <a:t>        "</a:t>
            </a:r>
            <a:r>
              <a:rPr lang="es-ES_tradnl" sz="2000" dirty="0" err="1"/>
              <a:t>title</a:t>
            </a:r>
            <a:r>
              <a:rPr lang="es-ES_tradnl" sz="2000" dirty="0"/>
              <a:t>": "Home",</a:t>
            </a:r>
          </a:p>
          <a:p>
            <a:pPr marL="0" inden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None/>
            </a:pPr>
            <a:r>
              <a:rPr lang="es-ES_tradnl" sz="2000" dirty="0"/>
              <a:t>        "</a:t>
            </a:r>
            <a:r>
              <a:rPr lang="es-ES_tradnl" sz="2000" dirty="0" err="1"/>
              <a:t>path</a:t>
            </a:r>
            <a:r>
              <a:rPr lang="es-ES_tradnl" sz="2000" dirty="0"/>
              <a:t>": "/",</a:t>
            </a:r>
          </a:p>
          <a:p>
            <a:pPr marL="0" indent="0">
              <a:buNone/>
            </a:pPr>
            <a:r>
              <a:rPr lang="es-ES_tradnl" sz="2000" dirty="0"/>
              <a:t>        "</a:t>
            </a:r>
            <a:r>
              <a:rPr lang="es-ES_tradnl" sz="2000" dirty="0" err="1"/>
              <a:t>element</a:t>
            </a:r>
            <a:r>
              <a:rPr lang="es-ES_tradnl" sz="2000" dirty="0"/>
              <a:t>": "</a:t>
            </a:r>
            <a:r>
              <a:rPr lang="es-ES_tradnl" sz="2000" dirty="0" err="1"/>
              <a:t>HomePage</a:t>
            </a:r>
            <a:r>
              <a:rPr lang="es-ES_tradnl" sz="2000" dirty="0"/>
              <a:t>",</a:t>
            </a:r>
          </a:p>
          <a:p>
            <a:pPr marL="0" indent="0">
              <a:buNone/>
            </a:pPr>
            <a:r>
              <a:rPr lang="es-ES_tradnl" sz="2000" dirty="0"/>
              <a:t>        "</a:t>
            </a:r>
            <a:r>
              <a:rPr lang="es-ES_tradnl" sz="2000" dirty="0" err="1"/>
              <a:t>hard_prefix</a:t>
            </a:r>
            <a:r>
              <a:rPr lang="es-ES_tradnl" sz="2000" dirty="0"/>
              <a:t>": false,</a:t>
            </a:r>
          </a:p>
          <a:p>
            <a:pPr marL="0" indent="0">
              <a:buNone/>
            </a:pPr>
            <a:r>
              <a:rPr lang="es-ES_tradnl" sz="2000" dirty="0"/>
              <a:t>        "</a:t>
            </a:r>
            <a:r>
              <a:rPr lang="es-ES_tradnl" sz="2000" dirty="0" err="1"/>
              <a:t>reload</a:t>
            </a:r>
            <a:r>
              <a:rPr lang="es-ES_tradnl" sz="2000" dirty="0"/>
              <a:t>": true</a:t>
            </a:r>
          </a:p>
          <a:p>
            <a:pPr marL="0" indent="0">
              <a:buNone/>
            </a:pPr>
            <a:r>
              <a:rPr lang="es-ES_tradnl" sz="2000" dirty="0"/>
              <a:t>    }, …</a:t>
            </a:r>
          </a:p>
          <a:p>
            <a:pPr marL="0" indent="0">
              <a:buNone/>
            </a:pPr>
            <a:endParaRPr lang="es-ES_tradnl" sz="2000" dirty="0"/>
          </a:p>
        </p:txBody>
      </p:sp>
      <p:sp>
        <p:nvSpPr>
          <p:cNvPr id="4" name="Content Placeholder 2">
            <a:extLst>
              <a:ext uri="{FF2B5EF4-FFF2-40B4-BE49-F238E27FC236}">
                <a16:creationId xmlns:a16="http://schemas.microsoft.com/office/drawing/2014/main" id="{F8B93111-4E6B-40B3-D973-4A9122AD03F0}"/>
              </a:ext>
            </a:extLst>
          </p:cNvPr>
          <p:cNvSpPr txBox="1">
            <a:spLocks/>
          </p:cNvSpPr>
          <p:nvPr/>
        </p:nvSpPr>
        <p:spPr>
          <a:xfrm>
            <a:off x="4141076" y="1825625"/>
            <a:ext cx="378372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nav_dropdown</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sub_menu_options</a:t>
            </a:r>
            <a:r>
              <a:rPr lang="es-ES_tradnl" sz="2000" dirty="0"/>
              <a:t>":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type</a:t>
            </a:r>
            <a:r>
              <a:rPr lang="es-ES_tradnl" sz="2000" dirty="0"/>
              <a:t>": "editor",</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Users_EditorData</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sp>
        <p:nvSpPr>
          <p:cNvPr id="5" name="Content Placeholder 2">
            <a:extLst>
              <a:ext uri="{FF2B5EF4-FFF2-40B4-BE49-F238E27FC236}">
                <a16:creationId xmlns:a16="http://schemas.microsoft.com/office/drawing/2014/main" id="{53C5D319-9BAA-E815-4D29-7B8A78DEC5D0}"/>
              </a:ext>
            </a:extLst>
          </p:cNvPr>
          <p:cNvSpPr txBox="1">
            <a:spLocks/>
          </p:cNvSpPr>
          <p:nvPr/>
        </p:nvSpPr>
        <p:spPr>
          <a:xfrm>
            <a:off x="8135006" y="1825625"/>
            <a:ext cx="3302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"AI </a:t>
            </a:r>
            <a:r>
              <a:rPr lang="es-ES_tradnl" sz="2000" dirty="0" err="1"/>
              <a:t>Assistant</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path</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cxnSp>
        <p:nvCxnSpPr>
          <p:cNvPr id="6" name="Straight Connector 5">
            <a:extLst>
              <a:ext uri="{FF2B5EF4-FFF2-40B4-BE49-F238E27FC236}">
                <a16:creationId xmlns:a16="http://schemas.microsoft.com/office/drawing/2014/main" id="{F01860C0-14DB-F9D8-420C-D3C45E2701C5}"/>
              </a:ext>
            </a:extLst>
          </p:cNvPr>
          <p:cNvCxnSpPr/>
          <p:nvPr/>
        </p:nvCxnSpPr>
        <p:spPr>
          <a:xfrm>
            <a:off x="3898239"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840EDDC-DAD1-626E-D046-846B8754FC7D}"/>
              </a:ext>
            </a:extLst>
          </p:cNvPr>
          <p:cNvCxnSpPr/>
          <p:nvPr/>
        </p:nvCxnSpPr>
        <p:spPr>
          <a:xfrm>
            <a:off x="804914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174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29DE-25BA-5744-07DA-9B20892DBD98}"/>
              </a:ext>
            </a:extLst>
          </p:cNvPr>
          <p:cNvSpPr>
            <a:spLocks noGrp="1"/>
          </p:cNvSpPr>
          <p:nvPr>
            <p:ph type="title"/>
          </p:nvPr>
        </p:nvSpPr>
        <p:spPr/>
        <p:txBody>
          <a:bodyPr/>
          <a:lstStyle/>
          <a:p>
            <a:r>
              <a:rPr lang="en-US"/>
              <a:t>API Endpoint Configuration</a:t>
            </a:r>
          </a:p>
        </p:txBody>
      </p:sp>
      <p:sp>
        <p:nvSpPr>
          <p:cNvPr id="3" name="Content Placeholder 2">
            <a:extLst>
              <a:ext uri="{FF2B5EF4-FFF2-40B4-BE49-F238E27FC236}">
                <a16:creationId xmlns:a16="http://schemas.microsoft.com/office/drawing/2014/main" id="{0E3E61B0-4361-8A1B-2B85-0430BC11B7DF}"/>
              </a:ext>
            </a:extLst>
          </p:cNvPr>
          <p:cNvSpPr>
            <a:spLocks noGrp="1"/>
          </p:cNvSpPr>
          <p:nvPr>
            <p:ph idx="1"/>
          </p:nvPr>
        </p:nvSpPr>
        <p:spPr>
          <a:xfrm>
            <a:off x="491359" y="1815114"/>
            <a:ext cx="5825359" cy="4351338"/>
          </a:xfrm>
        </p:spPr>
        <p:txBody>
          <a:bodyPr>
            <a:normAutofit fontScale="47500" lnSpcReduction="20000"/>
          </a:bodyPr>
          <a:lstStyle/>
          <a:p>
            <a:pPr marL="0" indent="0">
              <a:buNone/>
            </a:pPr>
            <a:r>
              <a:rPr lang="es-ES_tradnl" dirty="0"/>
              <a:t>[</a:t>
            </a:r>
          </a:p>
          <a:p>
            <a:pPr marL="0" indent="0">
              <a:buNone/>
            </a:pPr>
            <a:r>
              <a:rPr lang="es-ES_tradnl" dirty="0"/>
              <a:t>    {</a:t>
            </a:r>
          </a:p>
          <a:p>
            <a:pPr marL="0" indent="0">
              <a:buNone/>
            </a:pPr>
            <a:r>
              <a:rPr lang="es-ES_tradnl" dirty="0"/>
              <a:t>        "</a:t>
            </a:r>
            <a:r>
              <a:rPr lang="es-ES_tradnl" dirty="0" err="1"/>
              <a:t>name</a:t>
            </a:r>
            <a:r>
              <a:rPr lang="es-ES_tradnl" dirty="0"/>
              <a:t>": "</a:t>
            </a:r>
            <a:r>
              <a:rPr lang="es-ES_tradnl" dirty="0" err="1"/>
              <a:t>general_config</a:t>
            </a:r>
            <a:r>
              <a:rPr lang="es-ES_tradnl" dirty="0"/>
              <a:t>",</a:t>
            </a:r>
          </a:p>
          <a:p>
            <a:pPr marL="0" indent="0">
              <a:buNone/>
            </a:pPr>
            <a:r>
              <a:rPr lang="es-ES_tradnl" dirty="0"/>
              <a:t>        "</a:t>
            </a:r>
            <a:r>
              <a:rPr lang="es-ES_tradnl" dirty="0" err="1"/>
              <a:t>url_prefix</a:t>
            </a:r>
            <a:r>
              <a:rPr lang="es-ES_tradnl" dirty="0"/>
              <a:t>": "</a:t>
            </a:r>
            <a:r>
              <a:rPr lang="es-ES_tradnl" dirty="0" err="1"/>
              <a:t>general_config</a:t>
            </a:r>
            <a:r>
              <a:rPr lang="es-ES_tradnl" dirty="0"/>
              <a:t>",</a:t>
            </a:r>
          </a:p>
          <a:p>
            <a:pPr marL="0" indent="0">
              <a:buNone/>
            </a:pPr>
            <a:r>
              <a:rPr lang="es-ES_tradnl" dirty="0"/>
              <a:t>        "</a:t>
            </a:r>
            <a:r>
              <a:rPr lang="es-ES_tradnl" dirty="0" err="1"/>
              <a:t>routes</a:t>
            </a:r>
            <a:r>
              <a:rPr lang="es-ES_tradnl" dirty="0"/>
              <a:t>": [</a:t>
            </a:r>
          </a:p>
          <a:p>
            <a:pPr marL="0" indent="0">
              <a:buNone/>
            </a:pPr>
            <a:r>
              <a:rPr lang="es-ES_tradnl" dirty="0"/>
              <a:t>            {</a:t>
            </a:r>
          </a:p>
          <a:p>
            <a:pPr marL="0" indent="0">
              <a:buNone/>
            </a:pPr>
            <a:r>
              <a:rPr lang="es-ES_tradnl" dirty="0"/>
              <a:t>                "</a:t>
            </a:r>
            <a:r>
              <a:rPr lang="es-ES_tradnl" dirty="0" err="1"/>
              <a:t>endpoint</a:t>
            </a:r>
            <a:r>
              <a:rPr lang="es-ES_tradnl" dirty="0"/>
              <a:t>": "/",</a:t>
            </a:r>
          </a:p>
          <a:p>
            <a:pPr marL="0" indent="0">
              <a:buNone/>
            </a:pPr>
            <a:r>
              <a:rPr lang="es-ES_tradnl" dirty="0"/>
              <a:t>                "</a:t>
            </a:r>
            <a:r>
              <a:rPr lang="es-ES_tradnl" dirty="0" err="1"/>
              <a:t>methods</a:t>
            </a:r>
            <a:r>
              <a:rPr lang="es-ES_tradnl" dirty="0"/>
              <a:t>": ["GET", "POST", "PUT", "DELETE"],</a:t>
            </a:r>
          </a:p>
          <a:p>
            <a:pPr marL="0" indent="0">
              <a:buNone/>
            </a:pPr>
            <a:r>
              <a:rPr lang="es-ES_tradnl" dirty="0"/>
              <a:t>                "</a:t>
            </a:r>
            <a:r>
              <a:rPr lang="es-ES_tradnl" dirty="0" err="1"/>
              <a:t>handler_type</a:t>
            </a:r>
            <a:r>
              <a:rPr lang="es-ES_tradnl" dirty="0"/>
              <a:t>": "</a:t>
            </a:r>
            <a:r>
              <a:rPr lang="es-ES_tradnl" dirty="0" err="1"/>
              <a:t>GenericEndpointHelper</a:t>
            </a:r>
            <a:r>
              <a:rPr lang="es-ES_tradnl" dirty="0"/>
              <a:t>",</a:t>
            </a:r>
          </a:p>
          <a:p>
            <a:pPr marL="0" indent="0">
              <a:buNone/>
            </a:pPr>
            <a:r>
              <a:rPr lang="es-ES_tradnl" dirty="0"/>
              <a:t>                "</a:t>
            </a:r>
            <a:r>
              <a:rPr lang="es-ES_tradnl" dirty="0" err="1"/>
              <a:t>view_func</a:t>
            </a:r>
            <a:r>
              <a:rPr lang="es-ES_tradnl" dirty="0"/>
              <a:t>": "</a:t>
            </a:r>
            <a:r>
              <a:rPr lang="es-ES_tradnl" dirty="0" err="1"/>
              <a:t>lib.util.generic_endpoint_builder.generic_route_handler</a:t>
            </a:r>
            <a:r>
              <a:rPr lang="es-ES_tradnl" dirty="0"/>
              <a:t>",</a:t>
            </a:r>
          </a:p>
          <a:p>
            <a:pPr marL="0" indent="0">
              <a:buNone/>
            </a:pPr>
            <a:r>
              <a:rPr lang="es-ES_tradnl" dirty="0"/>
              <a:t>                "</a:t>
            </a:r>
            <a:r>
              <a:rPr lang="es-ES_tradnl" dirty="0" err="1"/>
              <a:t>params</a:t>
            </a:r>
            <a:r>
              <a:rPr lang="es-ES_tradnl" dirty="0"/>
              <a:t>": {</a:t>
            </a:r>
          </a:p>
          <a:p>
            <a:pPr marL="0" indent="0">
              <a:buNone/>
            </a:pPr>
            <a:r>
              <a:rPr lang="es-ES_tradnl" dirty="0"/>
              <a:t>                    "</a:t>
            </a:r>
            <a:r>
              <a:rPr lang="es-ES_tradnl" dirty="0" err="1"/>
              <a:t>json_file</a:t>
            </a:r>
            <a:r>
              <a:rPr lang="es-ES_tradnl" dirty="0"/>
              <a:t>": "</a:t>
            </a:r>
            <a:r>
              <a:rPr lang="es-ES_tradnl" dirty="0" err="1"/>
              <a:t>general_config</a:t>
            </a:r>
            <a:r>
              <a:rPr lang="es-ES_tradnl" dirty="0"/>
              <a:t>"</a:t>
            </a:r>
          </a:p>
          <a:p>
            <a:pPr marL="0" indent="0">
              <a:buNone/>
            </a:pPr>
            <a:r>
              <a:rPr lang="es-ES_tradnl" dirty="0"/>
              <a:t>                }</a:t>
            </a:r>
          </a:p>
          <a:p>
            <a:pPr marL="0" indent="0">
              <a:buNone/>
            </a:pPr>
            <a:r>
              <a:rPr lang="es-ES_tradnl" dirty="0"/>
              <a:t>            }</a:t>
            </a:r>
          </a:p>
          <a:p>
            <a:pPr marL="0" indent="0">
              <a:buNone/>
            </a:pPr>
            <a:r>
              <a:rPr lang="es-ES_tradnl" dirty="0"/>
              <a:t>        ]</a:t>
            </a:r>
          </a:p>
          <a:p>
            <a:pPr marL="0" indent="0">
              <a:buNone/>
            </a:pPr>
            <a:r>
              <a:rPr lang="es-ES_tradnl" dirty="0"/>
              <a:t>    },</a:t>
            </a:r>
          </a:p>
        </p:txBody>
      </p:sp>
      <p:sp>
        <p:nvSpPr>
          <p:cNvPr id="5" name="TextBox 4">
            <a:extLst>
              <a:ext uri="{FF2B5EF4-FFF2-40B4-BE49-F238E27FC236}">
                <a16:creationId xmlns:a16="http://schemas.microsoft.com/office/drawing/2014/main" id="{BB80FB18-DC00-7558-D3C0-78285ADAB45E}"/>
              </a:ext>
            </a:extLst>
          </p:cNvPr>
          <p:cNvSpPr txBox="1"/>
          <p:nvPr/>
        </p:nvSpPr>
        <p:spPr>
          <a:xfrm>
            <a:off x="6842236" y="1815114"/>
            <a:ext cx="4858405" cy="4001095"/>
          </a:xfrm>
          <a:prstGeom prst="rect">
            <a:avLst/>
          </a:prstGeom>
          <a:noFill/>
        </p:spPr>
        <p:txBody>
          <a:bodyPr wrap="square">
            <a:spAutoFit/>
          </a:bodyPr>
          <a:lstStyle/>
          <a:p>
            <a:r>
              <a:rPr lang="es-ES_tradnl" sz="1600" dirty="0"/>
              <a:t>{</a:t>
            </a:r>
          </a:p>
          <a:p>
            <a:r>
              <a:rPr lang="es-ES_tradnl" sz="1600" dirty="0"/>
              <a:t>        "</a:t>
            </a:r>
            <a:r>
              <a:rPr lang="es-ES_tradnl" sz="1600" dirty="0" err="1"/>
              <a:t>name</a:t>
            </a:r>
            <a:r>
              <a:rPr lang="es-ES_tradnl" sz="1600" dirty="0"/>
              <a:t>": "</a:t>
            </a:r>
            <a:r>
              <a:rPr lang="es-ES_tradnl" sz="1600" dirty="0" err="1"/>
              <a:t>ai_chatbot_conversations</a:t>
            </a:r>
            <a:r>
              <a:rPr lang="es-ES_tradnl" sz="1600" dirty="0"/>
              <a:t>",</a:t>
            </a:r>
          </a:p>
          <a:p>
            <a:r>
              <a:rPr lang="es-ES_tradnl" sz="1600" dirty="0"/>
              <a:t>        "</a:t>
            </a:r>
            <a:r>
              <a:rPr lang="es-ES_tradnl" sz="1600" dirty="0" err="1"/>
              <a:t>url_prefix</a:t>
            </a:r>
            <a:r>
              <a:rPr lang="es-ES_tradnl" sz="1600" dirty="0"/>
              <a:t>": "</a:t>
            </a:r>
            <a:r>
              <a:rPr lang="es-ES_tradnl" sz="1600" dirty="0" err="1"/>
              <a:t>ai_chatbot_conversations</a:t>
            </a:r>
            <a:r>
              <a:rPr lang="es-ES_tradnl" sz="1600" dirty="0"/>
              <a:t>",</a:t>
            </a:r>
          </a:p>
          <a:p>
            <a:r>
              <a:rPr lang="es-ES_tradnl" sz="1600" dirty="0"/>
              <a:t>        "</a:t>
            </a:r>
            <a:r>
              <a:rPr lang="es-ES_tradnl" sz="1600" dirty="0" err="1"/>
              <a:t>routes</a:t>
            </a:r>
            <a:r>
              <a:rPr lang="es-ES_tradnl" sz="1600" dirty="0"/>
              <a:t>": [</a:t>
            </a:r>
          </a:p>
          <a:p>
            <a:r>
              <a:rPr lang="es-ES_tradnl" sz="1600" dirty="0"/>
              <a:t>            {</a:t>
            </a:r>
          </a:p>
          <a:p>
            <a:r>
              <a:rPr lang="es-ES_tradnl" sz="1600" dirty="0"/>
              <a:t>                "</a:t>
            </a:r>
            <a:r>
              <a:rPr lang="es-ES_tradnl" sz="1600" dirty="0" err="1"/>
              <a:t>endpoint</a:t>
            </a:r>
            <a:r>
              <a:rPr lang="es-ES_tradnl" sz="1600" dirty="0"/>
              <a:t>": "/",</a:t>
            </a:r>
          </a:p>
          <a:p>
            <a:r>
              <a:rPr lang="es-ES_tradnl" sz="1600" dirty="0"/>
              <a:t>                "</a:t>
            </a:r>
            <a:r>
              <a:rPr lang="es-ES_tradnl" sz="1600" dirty="0" err="1"/>
              <a:t>methods</a:t>
            </a:r>
            <a:r>
              <a:rPr lang="es-ES_tradnl" sz="1600" dirty="0"/>
              <a:t>": ["GET", "POST", "PUT", "DELETE"],</a:t>
            </a:r>
          </a:p>
          <a:p>
            <a:r>
              <a:rPr lang="es-ES_tradnl" sz="1600" dirty="0"/>
              <a:t>                "</a:t>
            </a:r>
            <a:r>
              <a:rPr lang="es-ES_tradnl" sz="1600" dirty="0" err="1"/>
              <a:t>handler_type</a:t>
            </a:r>
            <a:r>
              <a:rPr lang="es-ES_tradnl" sz="1600" dirty="0"/>
              <a:t>": "</a:t>
            </a:r>
            <a:r>
              <a:rPr lang="es-ES_tradnl" sz="1600" dirty="0" err="1"/>
              <a:t>GenericEndpointHelper</a:t>
            </a:r>
            <a:r>
              <a:rPr lang="es-ES_tradnl" sz="1600" dirty="0"/>
              <a:t>",</a:t>
            </a:r>
          </a:p>
          <a:p>
            <a:r>
              <a:rPr lang="es-ES_tradnl" sz="1600" dirty="0"/>
              <a:t>                "</a:t>
            </a:r>
            <a:r>
              <a:rPr lang="es-ES_tradnl" sz="1600" dirty="0" err="1"/>
              <a:t>view_func</a:t>
            </a:r>
            <a:r>
              <a:rPr lang="es-ES_tradnl" sz="1600" dirty="0"/>
              <a:t>": </a:t>
            </a:r>
            <a:r>
              <a:rPr lang="es-ES_tradnl" sz="1400" dirty="0"/>
              <a:t>"</a:t>
            </a:r>
            <a:r>
              <a:rPr lang="es-ES_tradnl" sz="1400" dirty="0" err="1"/>
              <a:t>lib.util.generic_endpoint_builder.generic_route_handler</a:t>
            </a:r>
            <a:r>
              <a:rPr lang="es-ES_tradnl" sz="1400" dirty="0"/>
              <a:t>",</a:t>
            </a:r>
            <a:endParaRPr lang="es-ES_tradnl" sz="1600" dirty="0"/>
          </a:p>
          <a:p>
            <a:r>
              <a:rPr lang="es-ES_tradnl" sz="1600" dirty="0"/>
              <a:t>                "</a:t>
            </a:r>
            <a:r>
              <a:rPr lang="es-ES_tradnl" sz="1600" dirty="0" err="1"/>
              <a:t>params</a:t>
            </a:r>
            <a:r>
              <a:rPr lang="es-ES_tradnl" sz="1600" dirty="0"/>
              <a:t>": {</a:t>
            </a:r>
          </a:p>
          <a:p>
            <a:r>
              <a:rPr lang="es-ES_tradnl" sz="1600" dirty="0"/>
              <a:t>                    "</a:t>
            </a:r>
            <a:r>
              <a:rPr lang="es-ES_tradnl" sz="1600" dirty="0" err="1"/>
              <a:t>json_file</a:t>
            </a:r>
            <a:r>
              <a:rPr lang="es-ES_tradnl" sz="1600" dirty="0"/>
              <a:t>": "</a:t>
            </a:r>
            <a:r>
              <a:rPr lang="es-ES_tradnl" sz="1600" dirty="0" err="1"/>
              <a:t>ai_chatbot_conversations</a:t>
            </a:r>
            <a:r>
              <a:rPr lang="es-ES_tradnl" sz="1600" dirty="0"/>
              <a:t>"</a:t>
            </a:r>
          </a:p>
          <a:p>
            <a:r>
              <a:rPr lang="es-ES_tradnl" sz="1600" dirty="0"/>
              <a:t>                }</a:t>
            </a:r>
          </a:p>
          <a:p>
            <a:r>
              <a:rPr lang="es-ES_tradnl" sz="1600" dirty="0"/>
              <a:t>            }</a:t>
            </a:r>
          </a:p>
          <a:p>
            <a:r>
              <a:rPr lang="es-ES_tradnl" sz="1600" dirty="0"/>
              <a:t>        ]</a:t>
            </a:r>
          </a:p>
          <a:p>
            <a:r>
              <a:rPr lang="es-ES_tradnl" sz="1600" dirty="0"/>
              <a:t>    }</a:t>
            </a:r>
          </a:p>
        </p:txBody>
      </p:sp>
      <p:cxnSp>
        <p:nvCxnSpPr>
          <p:cNvPr id="4" name="Straight Connector 3">
            <a:extLst>
              <a:ext uri="{FF2B5EF4-FFF2-40B4-BE49-F238E27FC236}">
                <a16:creationId xmlns:a16="http://schemas.microsoft.com/office/drawing/2014/main" id="{95CA47D7-6FB1-8750-DE1F-DB8130B24D53}"/>
              </a:ext>
            </a:extLst>
          </p:cNvPr>
          <p:cNvCxnSpPr/>
          <p:nvPr/>
        </p:nvCxnSpPr>
        <p:spPr>
          <a:xfrm>
            <a:off x="647300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73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AED727A-C5D9-D8A4-81B6-C0639015041E}"/>
              </a:ext>
            </a:extLst>
          </p:cNvPr>
          <p:cNvPicPr>
            <a:picLocks noGrp="1" noChangeAspect="1"/>
          </p:cNvPicPr>
          <p:nvPr>
            <p:ph idx="1"/>
          </p:nvPr>
        </p:nvPicPr>
        <p:blipFill rotWithShape="1">
          <a:blip r:embed="rId3"/>
          <a:srcRect t="7309" b="2690"/>
          <a:stretch/>
        </p:blipFill>
        <p:spPr>
          <a:xfrm>
            <a:off x="20" y="0"/>
            <a:ext cx="12191980" cy="6858000"/>
          </a:xfrm>
          <a:prstGeom prst="rect">
            <a:avLst/>
          </a:prstGeom>
        </p:spPr>
      </p:pic>
      <p:sp>
        <p:nvSpPr>
          <p:cNvPr id="2" name="Title 1">
            <a:extLst>
              <a:ext uri="{FF2B5EF4-FFF2-40B4-BE49-F238E27FC236}">
                <a16:creationId xmlns:a16="http://schemas.microsoft.com/office/drawing/2014/main" id="{BCC70D01-B7DB-6657-E9BD-0D0799B84BE3}"/>
              </a:ext>
            </a:extLst>
          </p:cNvPr>
          <p:cNvSpPr>
            <a:spLocks noGrp="1"/>
          </p:cNvSpPr>
          <p:nvPr>
            <p:ph type="title"/>
          </p:nvPr>
        </p:nvSpPr>
        <p:spPr>
          <a:xfrm>
            <a:off x="5270116" y="735723"/>
            <a:ext cx="1651767" cy="354957"/>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a:t>
            </a:r>
          </a:p>
        </p:txBody>
      </p:sp>
      <p:pic>
        <p:nvPicPr>
          <p:cNvPr id="3" name="Camera 2">
            <a:extLst>
              <a:ext uri="{FF2B5EF4-FFF2-40B4-BE49-F238E27FC236}">
                <a16:creationId xmlns:a16="http://schemas.microsoft.com/office/drawing/2014/main" id="{F740E540-F8B5-C192-276C-A4F5D4BC57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41337" y="3658004"/>
            <a:ext cx="1268852" cy="1268852"/>
          </a:xfrm>
          <a:prstGeom prst="ellipse">
            <a:avLst/>
          </a:prstGeom>
        </p:spPr>
      </p:pic>
    </p:spTree>
    <p:extLst>
      <p:ext uri="{BB962C8B-B14F-4D97-AF65-F5344CB8AC3E}">
        <p14:creationId xmlns:p14="http://schemas.microsoft.com/office/powerpoint/2010/main" val="241309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586478" y="2559820"/>
            <a:ext cx="3115265" cy="2190855"/>
          </a:xfrm>
        </p:spPr>
        <p:txBody>
          <a:bodyPr anchor="b">
            <a:normAutofit/>
          </a:bodyPr>
          <a:lstStyle/>
          <a:p>
            <a:pPr algn="r"/>
            <a:r>
              <a:rPr lang="en-US" sz="4000">
                <a:solidFill>
                  <a:srgbClr val="FFFFFF"/>
                </a:solidFill>
              </a:rPr>
              <a:t>Preamble</a:t>
            </a:r>
          </a:p>
        </p:txBody>
      </p:sp>
      <p:graphicFrame>
        <p:nvGraphicFramePr>
          <p:cNvPr id="5" name="Content Placeholder 2">
            <a:extLst>
              <a:ext uri="{FF2B5EF4-FFF2-40B4-BE49-F238E27FC236}">
                <a16:creationId xmlns:a16="http://schemas.microsoft.com/office/drawing/2014/main" id="{A911CC2A-6AAA-9D2A-DA4E-1191F4B154A6}"/>
              </a:ext>
            </a:extLst>
          </p:cNvPr>
          <p:cNvGraphicFramePr>
            <a:graphicFrameLocks noGrp="1"/>
          </p:cNvGraphicFramePr>
          <p:nvPr>
            <p:ph idx="1"/>
            <p:extLst>
              <p:ext uri="{D42A27DB-BD31-4B8C-83A1-F6EECF244321}">
                <p14:modId xmlns:p14="http://schemas.microsoft.com/office/powerpoint/2010/main" val="98285520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5AF459B6-4D1E-5F27-0EAC-2E9F774DF24B}"/>
              </a:ext>
            </a:extLst>
          </p:cNvPr>
          <p:cNvGrpSpPr/>
          <p:nvPr/>
        </p:nvGrpSpPr>
        <p:grpSpPr>
          <a:xfrm>
            <a:off x="306225" y="520438"/>
            <a:ext cx="3370962" cy="2811362"/>
            <a:chOff x="114184" y="520438"/>
            <a:chExt cx="3370962" cy="2811362"/>
          </a:xfrm>
        </p:grpSpPr>
        <p:pic>
          <p:nvPicPr>
            <p:cNvPr id="8" name="Graphic 7">
              <a:extLst>
                <a:ext uri="{FF2B5EF4-FFF2-40B4-BE49-F238E27FC236}">
                  <a16:creationId xmlns:a16="http://schemas.microsoft.com/office/drawing/2014/main" id="{AECD54B6-FAAB-0300-6CCF-DE202EF37D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4813" y="520438"/>
              <a:ext cx="2030333" cy="2030333"/>
            </a:xfrm>
            <a:prstGeom prst="rect">
              <a:avLst/>
            </a:prstGeom>
          </p:spPr>
        </p:pic>
        <p:pic>
          <p:nvPicPr>
            <p:cNvPr id="9" name="Graphic 8">
              <a:extLst>
                <a:ext uri="{FF2B5EF4-FFF2-40B4-BE49-F238E27FC236}">
                  <a16:creationId xmlns:a16="http://schemas.microsoft.com/office/drawing/2014/main" id="{8BC784FC-6E82-68FF-012C-C28561C8D9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184" y="1222376"/>
              <a:ext cx="2109424" cy="2109424"/>
            </a:xfrm>
            <a:prstGeom prst="rect">
              <a:avLst/>
            </a:prstGeom>
          </p:spPr>
        </p:pic>
      </p:grpSp>
      <p:pic>
        <p:nvPicPr>
          <p:cNvPr id="3" name="Camera 2">
            <a:extLst>
              <a:ext uri="{FF2B5EF4-FFF2-40B4-BE49-F238E27FC236}">
                <a16:creationId xmlns:a16="http://schemas.microsoft.com/office/drawing/2014/main" id="{B8A2A219-2D48-2227-A4B5-456D0FD1E11D}"/>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1384480" y="5092490"/>
            <a:ext cx="1268852" cy="1268852"/>
          </a:xfrm>
          <a:prstGeom prst="ellipse">
            <a:avLst/>
          </a:prstGeom>
        </p:spPr>
      </p:pic>
      <p:sp>
        <p:nvSpPr>
          <p:cNvPr id="6" name="TextBox 5">
            <a:extLst>
              <a:ext uri="{FF2B5EF4-FFF2-40B4-BE49-F238E27FC236}">
                <a16:creationId xmlns:a16="http://schemas.microsoft.com/office/drawing/2014/main" id="{DC7A9F46-E32A-8BF4-3CC9-CD36CF1A2316}"/>
              </a:ext>
            </a:extLst>
          </p:cNvPr>
          <p:cNvSpPr txBox="1"/>
          <p:nvPr/>
        </p:nvSpPr>
        <p:spPr>
          <a:xfrm>
            <a:off x="9688749" y="6470654"/>
            <a:ext cx="2363822" cy="261610"/>
          </a:xfrm>
          <a:prstGeom prst="rect">
            <a:avLst/>
          </a:prstGeom>
          <a:noFill/>
        </p:spPr>
        <p:txBody>
          <a:bodyPr wrap="square">
            <a:spAutoFit/>
          </a:bodyPr>
          <a:lstStyle/>
          <a:p>
            <a:pPr lvl="0" algn="r"/>
            <a:r>
              <a:rPr lang="en-US" sz="1100" noProof="0" dirty="0"/>
              <a:t>(*) Retrieval Augmented Generation</a:t>
            </a:r>
            <a:endParaRPr lang="en-US" sz="1100" dirty="0"/>
          </a:p>
        </p:txBody>
      </p:sp>
    </p:spTree>
    <p:extLst>
      <p:ext uri="{BB962C8B-B14F-4D97-AF65-F5344CB8AC3E}">
        <p14:creationId xmlns:p14="http://schemas.microsoft.com/office/powerpoint/2010/main" val="54301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5178775-A1A6-07B7-6A06-4E404514372D}"/>
              </a:ext>
            </a:extLst>
          </p:cNvPr>
          <p:cNvPicPr>
            <a:picLocks noGrp="1" noChangeAspect="1"/>
          </p:cNvPicPr>
          <p:nvPr>
            <p:ph idx="1"/>
          </p:nvPr>
        </p:nvPicPr>
        <p:blipFill rotWithShape="1">
          <a:blip r:embed="rId3"/>
          <a:srcRect t="7378" b="2795"/>
          <a:stretch/>
        </p:blipFill>
        <p:spPr>
          <a:xfrm>
            <a:off x="0" y="13011"/>
            <a:ext cx="12191999" cy="6844989"/>
          </a:xfrm>
          <a:prstGeom prst="rect">
            <a:avLst/>
          </a:prstGeom>
        </p:spPr>
      </p:pic>
      <p:pic>
        <p:nvPicPr>
          <p:cNvPr id="3" name="Camera 2">
            <a:extLst>
              <a:ext uri="{FF2B5EF4-FFF2-40B4-BE49-F238E27FC236}">
                <a16:creationId xmlns:a16="http://schemas.microsoft.com/office/drawing/2014/main" id="{83C504D0-318D-B583-DB7A-4B0B7C26953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CD64603A-C686-49E1-05DF-823CAF211C8C}"/>
              </a:ext>
            </a:extLst>
          </p:cNvPr>
          <p:cNvSpPr>
            <a:spLocks noGrp="1"/>
          </p:cNvSpPr>
          <p:nvPr>
            <p:ph type="title"/>
          </p:nvPr>
        </p:nvSpPr>
        <p:spPr>
          <a:xfrm>
            <a:off x="4271734" y="696185"/>
            <a:ext cx="3642436" cy="470463"/>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Image Recognition ]</a:t>
            </a:r>
          </a:p>
        </p:txBody>
      </p:sp>
    </p:spTree>
    <p:extLst>
      <p:ext uri="{BB962C8B-B14F-4D97-AF65-F5344CB8AC3E}">
        <p14:creationId xmlns:p14="http://schemas.microsoft.com/office/powerpoint/2010/main" val="2064556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E8C736C-4410-EF46-D424-088B26189F8A}"/>
              </a:ext>
            </a:extLst>
          </p:cNvPr>
          <p:cNvPicPr>
            <a:picLocks noGrp="1" noChangeAspect="1"/>
          </p:cNvPicPr>
          <p:nvPr>
            <p:ph idx="1"/>
          </p:nvPr>
        </p:nvPicPr>
        <p:blipFill rotWithShape="1">
          <a:blip r:embed="rId3"/>
          <a:srcRect t="3523" b="4017"/>
          <a:stretch/>
        </p:blipFill>
        <p:spPr>
          <a:xfrm>
            <a:off x="20" y="-93727"/>
            <a:ext cx="12191980" cy="7045453"/>
          </a:xfrm>
          <a:prstGeom prst="rect">
            <a:avLst/>
          </a:prstGeom>
        </p:spPr>
      </p:pic>
      <p:sp>
        <p:nvSpPr>
          <p:cNvPr id="2" name="Title 1">
            <a:extLst>
              <a:ext uri="{FF2B5EF4-FFF2-40B4-BE49-F238E27FC236}">
                <a16:creationId xmlns:a16="http://schemas.microsoft.com/office/drawing/2014/main" id="{AB6E4B37-79DE-A65B-C800-A4AEC726A64B}"/>
              </a:ext>
            </a:extLst>
          </p:cNvPr>
          <p:cNvSpPr>
            <a:spLocks noGrp="1"/>
          </p:cNvSpPr>
          <p:nvPr>
            <p:ph type="title"/>
          </p:nvPr>
        </p:nvSpPr>
        <p:spPr>
          <a:xfrm>
            <a:off x="4241132" y="172376"/>
            <a:ext cx="3709736" cy="453021"/>
          </a:xfrm>
        </p:spPr>
        <p:txBody>
          <a:bodyPr>
            <a:normAutofit/>
          </a:bodyPr>
          <a:lstStyle/>
          <a:p>
            <a:pPr algn="ctr"/>
            <a:r>
              <a:rPr lang="en-US" sz="1400">
                <a:solidFill>
                  <a:srgbClr val="FFFFFF"/>
                </a:solidFill>
                <a:latin typeface="Aptos Display" panose="020B0004020202020204" pitchFamily="34" charset="0"/>
              </a:rPr>
              <a:t>[ AI Assistant – Image Recognition </a:t>
            </a:r>
            <a:r>
              <a:rPr lang="en-US" sz="1400" kern="1200">
                <a:solidFill>
                  <a:srgbClr val="FFFFFF"/>
                </a:solidFill>
                <a:effectLst/>
                <a:latin typeface="Aptos Display" panose="020B0004020202020204" pitchFamily="34" charset="0"/>
                <a:ea typeface="+mj-ea"/>
                <a:cs typeface="+mj-cs"/>
              </a:rPr>
              <a:t>]</a:t>
            </a:r>
            <a:endParaRPr lang="en-US" sz="2400"/>
          </a:p>
        </p:txBody>
      </p:sp>
      <p:pic>
        <p:nvPicPr>
          <p:cNvPr id="3" name="Camera 2">
            <a:extLst>
              <a:ext uri="{FF2B5EF4-FFF2-40B4-BE49-F238E27FC236}">
                <a16:creationId xmlns:a16="http://schemas.microsoft.com/office/drawing/2014/main" id="{53476AFF-65B9-E443-A767-FCD8E2A144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64787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01D5BE2-ABA8-21C2-7EDE-1335E83642AF}"/>
              </a:ext>
            </a:extLst>
          </p:cNvPr>
          <p:cNvPicPr>
            <a:picLocks noGrp="1" noChangeAspect="1"/>
          </p:cNvPicPr>
          <p:nvPr>
            <p:ph idx="1"/>
          </p:nvPr>
        </p:nvPicPr>
        <p:blipFill rotWithShape="1">
          <a:blip r:embed="rId3"/>
          <a:srcRect t="4572" b="5428"/>
          <a:stretch/>
        </p:blipFill>
        <p:spPr>
          <a:xfrm>
            <a:off x="20" y="10"/>
            <a:ext cx="12191980" cy="6857990"/>
          </a:xfrm>
          <a:prstGeom prst="rect">
            <a:avLst/>
          </a:prstGeom>
        </p:spPr>
      </p:pic>
      <p:pic>
        <p:nvPicPr>
          <p:cNvPr id="3" name="Camera 2">
            <a:extLst>
              <a:ext uri="{FF2B5EF4-FFF2-40B4-BE49-F238E27FC236}">
                <a16:creationId xmlns:a16="http://schemas.microsoft.com/office/drawing/2014/main" id="{20572390-DBDB-8CCE-88EF-831AA1E3CF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574127DF-C387-92AB-7DB0-DEBCFF911524}"/>
              </a:ext>
            </a:extLst>
          </p:cNvPr>
          <p:cNvSpPr>
            <a:spLocks noGrp="1"/>
          </p:cNvSpPr>
          <p:nvPr>
            <p:ph type="title"/>
          </p:nvPr>
        </p:nvSpPr>
        <p:spPr>
          <a:xfrm>
            <a:off x="3951068" y="160159"/>
            <a:ext cx="4289863" cy="484470"/>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Image Capture with Camera ]</a:t>
            </a:r>
          </a:p>
        </p:txBody>
      </p:sp>
    </p:spTree>
    <p:extLst>
      <p:ext uri="{BB962C8B-B14F-4D97-AF65-F5344CB8AC3E}">
        <p14:creationId xmlns:p14="http://schemas.microsoft.com/office/powerpoint/2010/main" val="352388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with a green and black text&#10;&#10;Description automatically generated">
            <a:extLst>
              <a:ext uri="{FF2B5EF4-FFF2-40B4-BE49-F238E27FC236}">
                <a16:creationId xmlns:a16="http://schemas.microsoft.com/office/drawing/2014/main" id="{13F88E54-D9BE-A0CF-11CD-DBE0C6840BD9}"/>
              </a:ext>
            </a:extLst>
          </p:cNvPr>
          <p:cNvPicPr>
            <a:picLocks noGrp="1" noChangeAspect="1"/>
          </p:cNvPicPr>
          <p:nvPr>
            <p:ph idx="1"/>
          </p:nvPr>
        </p:nvPicPr>
        <p:blipFill rotWithShape="1">
          <a:blip r:embed="rId3">
            <a:alphaModFix/>
          </a:blip>
          <a:srcRect l="3387" t="3454" r="2992" b="9783"/>
          <a:stretch/>
        </p:blipFill>
        <p:spPr>
          <a:xfrm>
            <a:off x="325820" y="33325"/>
            <a:ext cx="11540360" cy="6791349"/>
          </a:xfrm>
          <a:prstGeom prst="rect">
            <a:avLst/>
          </a:prstGeom>
        </p:spPr>
      </p:pic>
      <p:sp>
        <p:nvSpPr>
          <p:cNvPr id="2" name="Title 1">
            <a:extLst>
              <a:ext uri="{FF2B5EF4-FFF2-40B4-BE49-F238E27FC236}">
                <a16:creationId xmlns:a16="http://schemas.microsoft.com/office/drawing/2014/main" id="{A267666F-D11D-F896-8321-857CC30375C7}"/>
              </a:ext>
            </a:extLst>
          </p:cNvPr>
          <p:cNvSpPr>
            <a:spLocks noGrp="1"/>
          </p:cNvSpPr>
          <p:nvPr>
            <p:ph type="title"/>
          </p:nvPr>
        </p:nvSpPr>
        <p:spPr>
          <a:xfrm>
            <a:off x="4117707" y="418155"/>
            <a:ext cx="3956586" cy="32204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Photo Shoot &amp; Image Recognition ]</a:t>
            </a:r>
          </a:p>
        </p:txBody>
      </p:sp>
    </p:spTree>
    <p:extLst>
      <p:ext uri="{BB962C8B-B14F-4D97-AF65-F5344CB8AC3E}">
        <p14:creationId xmlns:p14="http://schemas.microsoft.com/office/powerpoint/2010/main" val="34365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C80821-BB66-1B3D-7F47-EAC3FC842496}"/>
              </a:ext>
            </a:extLst>
          </p:cNvPr>
          <p:cNvPicPr>
            <a:picLocks noChangeAspect="1"/>
          </p:cNvPicPr>
          <p:nvPr/>
        </p:nvPicPr>
        <p:blipFill rotWithShape="1">
          <a:blip r:embed="rId3">
            <a:alphaModFix/>
          </a:blip>
          <a:srcRect l="2007" t="5342" r="2389" b="9947"/>
          <a:stretch/>
        </p:blipFill>
        <p:spPr>
          <a:xfrm>
            <a:off x="-3050" y="0"/>
            <a:ext cx="12188952" cy="6858000"/>
          </a:xfrm>
          <a:prstGeom prst="rect">
            <a:avLst/>
          </a:prstGeom>
        </p:spPr>
      </p:pic>
      <p:sp>
        <p:nvSpPr>
          <p:cNvPr id="2" name="Title 1">
            <a:extLst>
              <a:ext uri="{FF2B5EF4-FFF2-40B4-BE49-F238E27FC236}">
                <a16:creationId xmlns:a16="http://schemas.microsoft.com/office/drawing/2014/main" id="{23036680-A9DB-4911-CB6A-C7761B6C7126}"/>
              </a:ext>
            </a:extLst>
          </p:cNvPr>
          <p:cNvSpPr>
            <a:spLocks noGrp="1"/>
          </p:cNvSpPr>
          <p:nvPr>
            <p:ph type="title"/>
          </p:nvPr>
        </p:nvSpPr>
        <p:spPr>
          <a:xfrm>
            <a:off x="4507518" y="133508"/>
            <a:ext cx="3167817" cy="50638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[AI Assistant - Image Generator ]</a:t>
            </a:r>
          </a:p>
        </p:txBody>
      </p:sp>
      <p:pic>
        <p:nvPicPr>
          <p:cNvPr id="3" name="Camera 2">
            <a:extLst>
              <a:ext uri="{FF2B5EF4-FFF2-40B4-BE49-F238E27FC236}">
                <a16:creationId xmlns:a16="http://schemas.microsoft.com/office/drawing/2014/main" id="{CD3BF40C-0DCA-D7C9-363F-26EDA2C483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516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BD6D75F-30FE-8153-4C24-F091178C01DF}"/>
              </a:ext>
            </a:extLst>
          </p:cNvPr>
          <p:cNvPicPr>
            <a:picLocks noGrp="1" noChangeAspect="1"/>
          </p:cNvPicPr>
          <p:nvPr>
            <p:ph idx="1"/>
          </p:nvPr>
        </p:nvPicPr>
        <p:blipFill rotWithShape="1">
          <a:blip r:embed="rId3"/>
          <a:srcRect l="3476" t="3542" r="3636" b="10281"/>
          <a:stretch/>
        </p:blipFill>
        <p:spPr>
          <a:xfrm>
            <a:off x="297554" y="0"/>
            <a:ext cx="11542695" cy="6799984"/>
          </a:xfrm>
          <a:prstGeom prst="rect">
            <a:avLst/>
          </a:prstGeom>
        </p:spPr>
      </p:pic>
      <p:pic>
        <p:nvPicPr>
          <p:cNvPr id="3" name="Camera 2">
            <a:extLst>
              <a:ext uri="{FF2B5EF4-FFF2-40B4-BE49-F238E27FC236}">
                <a16:creationId xmlns:a16="http://schemas.microsoft.com/office/drawing/2014/main" id="{6520110C-7BCA-E87E-1A02-9D76916151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9C96199-1B24-E99F-AF96-9157FF600A83}"/>
              </a:ext>
            </a:extLst>
          </p:cNvPr>
          <p:cNvSpPr>
            <a:spLocks noGrp="1"/>
          </p:cNvSpPr>
          <p:nvPr>
            <p:ph type="title"/>
          </p:nvPr>
        </p:nvSpPr>
        <p:spPr>
          <a:xfrm>
            <a:off x="4339129" y="271459"/>
            <a:ext cx="3459546" cy="491593"/>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Code Generator ]</a:t>
            </a:r>
          </a:p>
        </p:txBody>
      </p:sp>
    </p:spTree>
    <p:extLst>
      <p:ext uri="{BB962C8B-B14F-4D97-AF65-F5344CB8AC3E}">
        <p14:creationId xmlns:p14="http://schemas.microsoft.com/office/powerpoint/2010/main" val="111571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1804009-EEFD-64C2-8D0D-9ED74E6D600C}"/>
              </a:ext>
            </a:extLst>
          </p:cNvPr>
          <p:cNvPicPr>
            <a:picLocks noGrp="1" noChangeAspect="1"/>
          </p:cNvPicPr>
          <p:nvPr>
            <p:ph idx="1"/>
          </p:nvPr>
        </p:nvPicPr>
        <p:blipFill rotWithShape="1">
          <a:blip r:embed="rId3"/>
          <a:srcRect l="2786" t="3762" r="3750" b="10186"/>
          <a:stretch/>
        </p:blipFill>
        <p:spPr>
          <a:xfrm>
            <a:off x="215754" y="-19801"/>
            <a:ext cx="11764187" cy="6877801"/>
          </a:xfrm>
          <a:prstGeom prst="rect">
            <a:avLst/>
          </a:prstGeom>
        </p:spPr>
      </p:pic>
      <p:pic>
        <p:nvPicPr>
          <p:cNvPr id="3" name="Camera 2">
            <a:extLst>
              <a:ext uri="{FF2B5EF4-FFF2-40B4-BE49-F238E27FC236}">
                <a16:creationId xmlns:a16="http://schemas.microsoft.com/office/drawing/2014/main" id="{92C2D430-8415-3515-2146-E19A4D73AB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7AC350EE-00DC-CAB4-3D00-86793B2FC3E7}"/>
              </a:ext>
            </a:extLst>
          </p:cNvPr>
          <p:cNvSpPr>
            <a:spLocks noGrp="1"/>
          </p:cNvSpPr>
          <p:nvPr>
            <p:ph type="title"/>
          </p:nvPr>
        </p:nvSpPr>
        <p:spPr>
          <a:xfrm>
            <a:off x="4387248" y="356357"/>
            <a:ext cx="3417504" cy="274263"/>
          </a:xfrm>
        </p:spPr>
        <p:txBody>
          <a:bodyPr vert="horz" lIns="91440" tIns="45720" rIns="91440" bIns="45720" rtlCol="0" anchor="ctr">
            <a:normAutofit fontScale="90000"/>
          </a:bodyPr>
          <a:lstStyle/>
          <a:p>
            <a:pPr algn="ctr"/>
            <a:r>
              <a:rPr lang="en-US" sz="1400">
                <a:solidFill>
                  <a:srgbClr val="FFFFFF"/>
                </a:solidFill>
                <a:latin typeface="Aptos Display" panose="020B0004020202020204" pitchFamily="34" charset="0"/>
              </a:rPr>
              <a:t>[ AI Assistant – RAG + GPT Functions ]</a:t>
            </a:r>
          </a:p>
        </p:txBody>
      </p:sp>
    </p:spTree>
    <p:extLst>
      <p:ext uri="{BB962C8B-B14F-4D97-AF65-F5344CB8AC3E}">
        <p14:creationId xmlns:p14="http://schemas.microsoft.com/office/powerpoint/2010/main" val="1902701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Frontend in the local  environment ]</a:t>
            </a:r>
          </a:p>
        </p:txBody>
      </p:sp>
      <p:pic>
        <p:nvPicPr>
          <p:cNvPr id="2" name="Camera 1">
            <a:extLst>
              <a:ext uri="{FF2B5EF4-FFF2-40B4-BE49-F238E27FC236}">
                <a16:creationId xmlns:a16="http://schemas.microsoft.com/office/drawing/2014/main" id="{CC708CF1-1A3C-F901-FD9E-B4D2A764B3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725134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715000" y="2977696"/>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Backend in the local  environment ]</a:t>
            </a:r>
          </a:p>
        </p:txBody>
      </p:sp>
      <p:pic>
        <p:nvPicPr>
          <p:cNvPr id="2" name="Camera 1">
            <a:extLst>
              <a:ext uri="{FF2B5EF4-FFF2-40B4-BE49-F238E27FC236}">
                <a16:creationId xmlns:a16="http://schemas.microsoft.com/office/drawing/2014/main" id="{34A6A02E-FC5C-06E2-B95A-6237FF1F1A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77168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1"/>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6226629" y="3529605"/>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Backend in the local  environment ]</a:t>
            </a:r>
          </a:p>
        </p:txBody>
      </p:sp>
      <p:pic>
        <p:nvPicPr>
          <p:cNvPr id="2" name="Camera 1">
            <a:extLst>
              <a:ext uri="{FF2B5EF4-FFF2-40B4-BE49-F238E27FC236}">
                <a16:creationId xmlns:a16="http://schemas.microsoft.com/office/drawing/2014/main" id="{DFA0A0BB-F5D8-3ED3-34FE-788860BE18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408629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77410E0-A2DA-1407-463A-02069138E433}"/>
              </a:ext>
            </a:extLst>
          </p:cNvPr>
          <p:cNvSpPr>
            <a:spLocks noGrp="1"/>
          </p:cNvSpPr>
          <p:nvPr>
            <p:ph idx="1"/>
          </p:nvPr>
        </p:nvSpPr>
        <p:spPr>
          <a:xfrm>
            <a:off x="838200" y="2651123"/>
            <a:ext cx="8242738" cy="3841751"/>
          </a:xfrm>
        </p:spPr>
        <p:txBody>
          <a:bodyPr>
            <a:normAutofit/>
          </a:bodyPr>
          <a:lstStyle/>
          <a:p>
            <a:r>
              <a:rPr lang="en-US" b="1" dirty="0"/>
              <a:t>Have you ever had to copy and paste code from one application to another?</a:t>
            </a:r>
          </a:p>
          <a:p>
            <a:r>
              <a:rPr lang="en-US" sz="2800" dirty="0"/>
              <a:t>A</a:t>
            </a:r>
            <a:r>
              <a:rPr lang="en-US" dirty="0"/>
              <a:t>void code redundancy in software development projects.</a:t>
            </a:r>
          </a:p>
          <a:p>
            <a:r>
              <a:rPr lang="en-US" dirty="0"/>
              <a:t>Accelerate application development.</a:t>
            </a:r>
            <a:endParaRPr lang="en-US" sz="2800" dirty="0"/>
          </a:p>
          <a:p>
            <a:r>
              <a:rPr lang="en-US" dirty="0"/>
              <a:t>Contribute to the Open Source community.</a:t>
            </a:r>
          </a:p>
        </p:txBody>
      </p:sp>
      <p:sp>
        <p:nvSpPr>
          <p:cNvPr id="8" name="Title 7">
            <a:extLst>
              <a:ext uri="{FF2B5EF4-FFF2-40B4-BE49-F238E27FC236}">
                <a16:creationId xmlns:a16="http://schemas.microsoft.com/office/drawing/2014/main" id="{A8A5F2AA-28C3-5F6D-ABFB-7AFD6E820EEF}"/>
              </a:ext>
            </a:extLst>
          </p:cNvPr>
          <p:cNvSpPr>
            <a:spLocks noGrp="1"/>
          </p:cNvSpPr>
          <p:nvPr>
            <p:ph type="title"/>
          </p:nvPr>
        </p:nvSpPr>
        <p:spPr>
          <a:xfrm>
            <a:off x="838199" y="365125"/>
            <a:ext cx="7885385" cy="1325563"/>
          </a:xfrm>
        </p:spPr>
        <p:txBody>
          <a:bodyPr>
            <a:normAutofit/>
          </a:bodyPr>
          <a:lstStyle/>
          <a:p>
            <a:pPr algn="ctr"/>
            <a:r>
              <a:rPr lang="en-US" sz="4000" dirty="0"/>
              <a:t>Motivation:</a:t>
            </a:r>
            <a:br>
              <a:rPr lang="en-US" sz="4000" dirty="0"/>
            </a:br>
            <a:r>
              <a:rPr lang="en-US" sz="4000" dirty="0"/>
              <a:t>Why GenericSuite was created?</a:t>
            </a:r>
          </a:p>
        </p:txBody>
      </p:sp>
      <p:pic>
        <p:nvPicPr>
          <p:cNvPr id="14" name="Picture 13" descr="Diseño abstracto con líneas y símbolos financieros">
            <a:extLst>
              <a:ext uri="{FF2B5EF4-FFF2-40B4-BE49-F238E27FC236}">
                <a16:creationId xmlns:a16="http://schemas.microsoft.com/office/drawing/2014/main" id="{485C21A8-A6AE-EF48-7F30-4CA953ED2DFA}"/>
              </a:ext>
            </a:extLst>
          </p:cNvPr>
          <p:cNvPicPr>
            <a:picLocks noChangeAspect="1"/>
          </p:cNvPicPr>
          <p:nvPr/>
        </p:nvPicPr>
        <p:blipFill rotWithShape="1">
          <a:blip r:embed="rId3"/>
          <a:srcRect l="20033" r="54455"/>
          <a:stretch/>
        </p:blipFill>
        <p:spPr>
          <a:xfrm>
            <a:off x="9560931" y="0"/>
            <a:ext cx="2631067" cy="6857990"/>
          </a:xfrm>
          <a:prstGeom prst="rect">
            <a:avLst/>
          </a:prstGeom>
        </p:spPr>
      </p:pic>
      <p:pic>
        <p:nvPicPr>
          <p:cNvPr id="2" name="Camera 1">
            <a:extLst>
              <a:ext uri="{FF2B5EF4-FFF2-40B4-BE49-F238E27FC236}">
                <a16:creationId xmlns:a16="http://schemas.microsoft.com/office/drawing/2014/main" id="{50FB4208-FF98-983C-9606-95C97CDBDD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00461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enerate the DynamoDB SAM configuration from the JSON config files">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b="7496"/>
          <a:stretch/>
        </p:blipFill>
        <p:spPr>
          <a:xfrm>
            <a:off x="0" y="-303518"/>
            <a:ext cx="12191980" cy="7161518"/>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Generating the DynamoDB SAM definitions from the JSON config files ]</a:t>
            </a:r>
          </a:p>
        </p:txBody>
      </p:sp>
      <p:pic>
        <p:nvPicPr>
          <p:cNvPr id="2" name="Camera 1">
            <a:extLst>
              <a:ext uri="{FF2B5EF4-FFF2-40B4-BE49-F238E27FC236}">
                <a16:creationId xmlns:a16="http://schemas.microsoft.com/office/drawing/2014/main" id="{7CE64045-3EF4-25A4-F6AF-40047DE251A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764262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Generating the DynamoDB SAM definitions from the JSON config files ]</a:t>
            </a:r>
          </a:p>
        </p:txBody>
      </p:sp>
      <p:pic>
        <p:nvPicPr>
          <p:cNvPr id="2" name="Camera 1">
            <a:extLst>
              <a:ext uri="{FF2B5EF4-FFF2-40B4-BE49-F238E27FC236}">
                <a16:creationId xmlns:a16="http://schemas.microsoft.com/office/drawing/2014/main" id="{3A17A407-3429-C116-3131-CECE934DE7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10272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04CB45-0506-A5D8-9675-E3F2CAD0B993}"/>
              </a:ext>
            </a:extLst>
          </p:cNvPr>
          <p:cNvSpPr>
            <a:spLocks noGrp="1"/>
          </p:cNvSpPr>
          <p:nvPr>
            <p:ph type="title"/>
          </p:nvPr>
        </p:nvSpPr>
        <p:spPr>
          <a:xfrm>
            <a:off x="838200" y="365125"/>
            <a:ext cx="6361386" cy="1325563"/>
          </a:xfrm>
        </p:spPr>
        <p:txBody>
          <a:bodyPr>
            <a:normAutofit/>
          </a:bodyPr>
          <a:lstStyle/>
          <a:p>
            <a:r>
              <a:rPr lang="es-ES_tradnl"/>
              <a:t>Tools Used</a:t>
            </a:r>
            <a:endParaRPr lang="es-ES_tradnl" dirty="0"/>
          </a:p>
        </p:txBody>
      </p:sp>
      <p:sp>
        <p:nvSpPr>
          <p:cNvPr id="3" name="Content Placeholder 2">
            <a:extLst>
              <a:ext uri="{FF2B5EF4-FFF2-40B4-BE49-F238E27FC236}">
                <a16:creationId xmlns:a16="http://schemas.microsoft.com/office/drawing/2014/main" id="{1A7867B1-4F1B-9198-A397-8E16FE23DD36}"/>
              </a:ext>
            </a:extLst>
          </p:cNvPr>
          <p:cNvSpPr>
            <a:spLocks noGrp="1"/>
          </p:cNvSpPr>
          <p:nvPr>
            <p:ph idx="1"/>
          </p:nvPr>
        </p:nvSpPr>
        <p:spPr>
          <a:xfrm>
            <a:off x="838200" y="1825625"/>
            <a:ext cx="5393361" cy="4351338"/>
          </a:xfrm>
        </p:spPr>
        <p:txBody>
          <a:bodyPr>
            <a:normAutofit/>
          </a:bodyPr>
          <a:lstStyle/>
          <a:p>
            <a:r>
              <a:rPr lang="en-US" sz="2600" dirty="0"/>
              <a:t>Github</a:t>
            </a:r>
          </a:p>
          <a:p>
            <a:r>
              <a:rPr lang="en-US" sz="2600" dirty="0"/>
              <a:t>AWS</a:t>
            </a:r>
          </a:p>
          <a:p>
            <a:r>
              <a:rPr lang="en-US" sz="2600" dirty="0"/>
              <a:t>MongoDB Atlas</a:t>
            </a:r>
          </a:p>
          <a:p>
            <a:r>
              <a:rPr lang="en-US" sz="2600" dirty="0"/>
              <a:t>ChatGPT, Claude</a:t>
            </a:r>
          </a:p>
          <a:p>
            <a:r>
              <a:rPr lang="en-US" sz="2600" dirty="0"/>
              <a:t>Atlassian Jira</a:t>
            </a:r>
          </a:p>
          <a:p>
            <a:r>
              <a:rPr lang="en-US" sz="2600" dirty="0"/>
              <a:t>iTerm2</a:t>
            </a:r>
          </a:p>
          <a:p>
            <a:r>
              <a:rPr lang="en-US" sz="2600" dirty="0"/>
              <a:t>VSC, Cursor</a:t>
            </a:r>
          </a:p>
          <a:p>
            <a:r>
              <a:rPr lang="en-US" sz="2600" dirty="0"/>
              <a:t>Canva</a:t>
            </a:r>
          </a:p>
          <a:p>
            <a:r>
              <a:rPr lang="en-US" sz="2600" dirty="0" err="1"/>
              <a:t>Mkdocs</a:t>
            </a:r>
            <a:r>
              <a:rPr lang="en-US" sz="2600" dirty="0"/>
              <a:t>, </a:t>
            </a:r>
            <a:r>
              <a:rPr lang="en-US" sz="2600" dirty="0" err="1"/>
              <a:t>ReadTheDocs</a:t>
            </a:r>
            <a:endParaRPr lang="en-US" sz="2600" dirty="0"/>
          </a:p>
        </p:txBody>
      </p:sp>
      <p:pic>
        <p:nvPicPr>
          <p:cNvPr id="5" name="Picture 4" descr="Person holding chess piece">
            <a:extLst>
              <a:ext uri="{FF2B5EF4-FFF2-40B4-BE49-F238E27FC236}">
                <a16:creationId xmlns:a16="http://schemas.microsoft.com/office/drawing/2014/main" id="{DA4B7A30-89C6-CDF3-CE68-CF11C972F715}"/>
              </a:ext>
            </a:extLst>
          </p:cNvPr>
          <p:cNvPicPr>
            <a:picLocks noChangeAspect="1"/>
          </p:cNvPicPr>
          <p:nvPr/>
        </p:nvPicPr>
        <p:blipFill rotWithShape="1">
          <a:blip r:embed="rId2"/>
          <a:srcRect l="16160" r="809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Camera 3">
            <a:extLst>
              <a:ext uri="{FF2B5EF4-FFF2-40B4-BE49-F238E27FC236}">
                <a16:creationId xmlns:a16="http://schemas.microsoft.com/office/drawing/2014/main" id="{F256FBE5-B79C-DB69-DA10-E9D235B31BD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01567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0420-85B7-3718-4A81-B34B320971AB}"/>
              </a:ext>
            </a:extLst>
          </p:cNvPr>
          <p:cNvSpPr>
            <a:spLocks noGrp="1"/>
          </p:cNvSpPr>
          <p:nvPr>
            <p:ph type="title"/>
          </p:nvPr>
        </p:nvSpPr>
        <p:spPr>
          <a:xfrm>
            <a:off x="4848117" y="891540"/>
            <a:ext cx="6633496" cy="1578308"/>
          </a:xfrm>
        </p:spPr>
        <p:txBody>
          <a:bodyPr>
            <a:normAutofit/>
          </a:bodyPr>
          <a:lstStyle/>
          <a:p>
            <a:r>
              <a:rPr lang="es-ES_tradnl" sz="4000"/>
              <a:t>Dedication</a:t>
            </a:r>
            <a:endParaRPr lang="es-ES_tradnl" sz="4000" dirty="0"/>
          </a:p>
        </p:txBody>
      </p:sp>
      <p:pic>
        <p:nvPicPr>
          <p:cNvPr id="5" name="Picture 4" descr="Calendario">
            <a:extLst>
              <a:ext uri="{FF2B5EF4-FFF2-40B4-BE49-F238E27FC236}">
                <a16:creationId xmlns:a16="http://schemas.microsoft.com/office/drawing/2014/main" id="{217F9549-D050-E89B-A85F-53C41DC8976D}"/>
              </a:ext>
            </a:extLst>
          </p:cNvPr>
          <p:cNvPicPr>
            <a:picLocks noChangeAspect="1"/>
          </p:cNvPicPr>
          <p:nvPr/>
        </p:nvPicPr>
        <p:blipFill rotWithShape="1">
          <a:blip r:embed="rId3"/>
          <a:srcRect l="40552" t="-1" r="14777" b="-1"/>
          <a:stretch/>
        </p:blipFill>
        <p:spPr>
          <a:xfrm>
            <a:off x="0" y="0"/>
            <a:ext cx="458949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CA72D25F-4BD1-2B32-E70B-9C83FDF9A98B}"/>
              </a:ext>
            </a:extLst>
          </p:cNvPr>
          <p:cNvSpPr>
            <a:spLocks noGrp="1"/>
          </p:cNvSpPr>
          <p:nvPr>
            <p:ph idx="1"/>
          </p:nvPr>
        </p:nvSpPr>
        <p:spPr>
          <a:xfrm>
            <a:off x="4803229" y="2630161"/>
            <a:ext cx="6779172" cy="3591963"/>
          </a:xfrm>
        </p:spPr>
        <p:txBody>
          <a:bodyPr>
            <a:normAutofit/>
          </a:bodyPr>
          <a:lstStyle/>
          <a:p>
            <a:r>
              <a:rPr lang="en-US" sz="2400" dirty="0"/>
              <a:t>2 to 4 hours a day</a:t>
            </a:r>
            <a:br>
              <a:rPr lang="en-US" sz="2400" dirty="0"/>
            </a:br>
            <a:r>
              <a:rPr lang="en-US" sz="2400" dirty="0"/>
              <a:t>(without taking up hours of my formal job).
Weekends, dedicating as many hours as possible.
It took me a year and a half to develop the MVP.
The journey continues...</a:t>
            </a:r>
          </a:p>
        </p:txBody>
      </p:sp>
      <p:pic>
        <p:nvPicPr>
          <p:cNvPr id="4" name="Camera 3">
            <a:extLst>
              <a:ext uri="{FF2B5EF4-FFF2-40B4-BE49-F238E27FC236}">
                <a16:creationId xmlns:a16="http://schemas.microsoft.com/office/drawing/2014/main" id="{C2AEA2E7-AD41-2407-FFCF-6BE01ECA35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5459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6F59-6E64-8AA5-606C-6C5D9A29691B}"/>
              </a:ext>
            </a:extLst>
          </p:cNvPr>
          <p:cNvSpPr>
            <a:spLocks noGrp="1"/>
          </p:cNvSpPr>
          <p:nvPr>
            <p:ph type="title"/>
          </p:nvPr>
        </p:nvSpPr>
        <p:spPr/>
        <p:txBody>
          <a:bodyPr/>
          <a:lstStyle/>
          <a:p>
            <a:r>
              <a:rPr lang="es-ES_tradnl"/>
              <a:t>Commitment</a:t>
            </a:r>
            <a:endParaRPr lang="es-ES_tradnl" dirty="0"/>
          </a:p>
        </p:txBody>
      </p:sp>
      <p:sp>
        <p:nvSpPr>
          <p:cNvPr id="3" name="Content Placeholder 2">
            <a:extLst>
              <a:ext uri="{FF2B5EF4-FFF2-40B4-BE49-F238E27FC236}">
                <a16:creationId xmlns:a16="http://schemas.microsoft.com/office/drawing/2014/main" id="{49114282-636A-9657-B91F-C16D2251AF6F}"/>
              </a:ext>
            </a:extLst>
          </p:cNvPr>
          <p:cNvSpPr>
            <a:spLocks noGrp="1"/>
          </p:cNvSpPr>
          <p:nvPr>
            <p:ph idx="1"/>
          </p:nvPr>
        </p:nvSpPr>
        <p:spPr/>
        <p:txBody>
          <a:bodyPr>
            <a:normAutofit lnSpcReduction="10000"/>
          </a:bodyPr>
          <a:lstStyle/>
          <a:p>
            <a:r>
              <a:rPr lang="en-US" dirty="0"/>
              <a:t>The Open-Source library development implies a great commitment with the Open-Source community, especially with bug fixes, dependency maintenance, frameworks and languages new versions, among many other things.</a:t>
            </a:r>
          </a:p>
          <a:p>
            <a:r>
              <a:rPr lang="en-US" dirty="0"/>
              <a:t>E.g. the imminent backdoor on a Linux key component, the XZ Utils Library. Its creator, Lasse Collin, doesn't have enough time to maintain the library and the attackers took advantage of this to orchestrate what could have been one of the most sophisticated cyberattacks in history.</a:t>
            </a:r>
          </a:p>
          <a:p>
            <a:r>
              <a:rPr lang="en-US" dirty="0">
                <a:hlinkClick r:id="rId3"/>
              </a:rPr>
              <a:t>https://www.securityweek.com/xz-utils-backdoor-attack-brings-another-similar-incident-to-light/</a:t>
            </a:r>
            <a:endParaRPr lang="en-US" dirty="0"/>
          </a:p>
        </p:txBody>
      </p:sp>
    </p:spTree>
    <p:extLst>
      <p:ext uri="{BB962C8B-B14F-4D97-AF65-F5344CB8AC3E}">
        <p14:creationId xmlns:p14="http://schemas.microsoft.com/office/powerpoint/2010/main" val="113573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E9A676-AD22-FC9E-A64A-C38EAA5CF25A}"/>
              </a:ext>
            </a:extLst>
          </p:cNvPr>
          <p:cNvSpPr>
            <a:spLocks noGrp="1"/>
          </p:cNvSpPr>
          <p:nvPr>
            <p:ph type="title"/>
          </p:nvPr>
        </p:nvSpPr>
        <p:spPr>
          <a:xfrm>
            <a:off x="564932" y="365125"/>
            <a:ext cx="5393361" cy="1325563"/>
          </a:xfrm>
        </p:spPr>
        <p:txBody>
          <a:bodyPr>
            <a:normAutofit/>
          </a:bodyPr>
          <a:lstStyle/>
          <a:p>
            <a:r>
              <a:rPr lang="es-ES_tradnl"/>
              <a:t>Conclusions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DD0B40-E8F2-4C7B-2649-2F39880543F9}"/>
              </a:ext>
            </a:extLst>
          </p:cNvPr>
          <p:cNvSpPr>
            <a:spLocks noGrp="1"/>
          </p:cNvSpPr>
          <p:nvPr>
            <p:ph idx="1"/>
          </p:nvPr>
        </p:nvSpPr>
        <p:spPr>
          <a:xfrm>
            <a:off x="564932" y="1621881"/>
            <a:ext cx="5969984" cy="4522343"/>
          </a:xfrm>
        </p:spPr>
        <p:txBody>
          <a:bodyPr>
            <a:normAutofit fontScale="92500" lnSpcReduction="20000"/>
          </a:bodyPr>
          <a:lstStyle/>
          <a:p>
            <a:r>
              <a:rPr lang="en-US" sz="2000" dirty="0"/>
              <a:t>GenericSuite represents an evolution in my professional career.</a:t>
            </a:r>
          </a:p>
          <a:p>
            <a:r>
              <a:rPr lang="en-US" sz="2000" dirty="0"/>
              <a:t>It offers a solution that embraces the principles of generic programming and DRY.</a:t>
            </a:r>
          </a:p>
          <a:p>
            <a:r>
              <a:rPr lang="en-US" sz="2000" dirty="0"/>
              <a:t>Streamline processes in the software development cycle (SDLC).</a:t>
            </a:r>
          </a:p>
          <a:p>
            <a:r>
              <a:rPr lang="en-US" sz="2000" dirty="0"/>
              <a:t>It has allowed me to create powerful, flexible and cutting-edge applications in the short term.</a:t>
            </a:r>
          </a:p>
          <a:p>
            <a:r>
              <a:rPr lang="en-US" sz="2000" dirty="0"/>
              <a:t>Creating Open-Source libraries has been an  incredible and empowering experience.</a:t>
            </a:r>
          </a:p>
          <a:p>
            <a:r>
              <a:rPr lang="en-US" sz="2000" b="1" dirty="0"/>
              <a:t>If you don't have the expertise in a language or technology you want to excel at, create your own project</a:t>
            </a:r>
            <a:r>
              <a:rPr lang="en-US" sz="2000" dirty="0"/>
              <a:t>.</a:t>
            </a:r>
          </a:p>
          <a:p>
            <a:r>
              <a:rPr lang="en-US" sz="2000" dirty="0"/>
              <a:t>Stop being technology consumers.</a:t>
            </a:r>
            <a:br>
              <a:rPr lang="en-US" sz="2000" dirty="0"/>
            </a:br>
            <a:r>
              <a:rPr lang="en-US" sz="2000" b="1" dirty="0"/>
              <a:t>Let's become technology manufacturers.</a:t>
            </a:r>
          </a:p>
          <a:p>
            <a:r>
              <a:rPr lang="en-US" sz="2000" dirty="0"/>
              <a:t>Believe in yourself.</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uscular arm with solid fill">
            <a:extLst>
              <a:ext uri="{FF2B5EF4-FFF2-40B4-BE49-F238E27FC236}">
                <a16:creationId xmlns:a16="http://schemas.microsoft.com/office/drawing/2014/main" id="{AC8C3D86-D168-825A-9F36-2BCDCA9D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7185" y="116154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scene3d>
            <a:camera prst="orthographicFront"/>
            <a:lightRig rig="threePt" dir="t"/>
          </a:scene3d>
          <a:sp3d>
            <a:bevelT w="165100" prst="coolSlant"/>
          </a:sp3d>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6" name="Graphic 5">
            <a:extLst>
              <a:ext uri="{FF2B5EF4-FFF2-40B4-BE49-F238E27FC236}">
                <a16:creationId xmlns:a16="http://schemas.microsoft.com/office/drawing/2014/main" id="{781564D6-1C1A-2C90-6127-0549EF41AA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8330" y="1549992"/>
            <a:ext cx="1368622" cy="1368622"/>
          </a:xfrm>
          <a:prstGeom prst="rect">
            <a:avLst/>
          </a:prstGeom>
        </p:spPr>
      </p:pic>
      <p:pic>
        <p:nvPicPr>
          <p:cNvPr id="7" name="Graphic 6">
            <a:extLst>
              <a:ext uri="{FF2B5EF4-FFF2-40B4-BE49-F238E27FC236}">
                <a16:creationId xmlns:a16="http://schemas.microsoft.com/office/drawing/2014/main" id="{5E7421F8-A3E2-8A42-2E8E-B92E6DD6E8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4403" y="4767567"/>
            <a:ext cx="1376657" cy="1376657"/>
          </a:xfrm>
          <a:prstGeom prst="rect">
            <a:avLst/>
          </a:prstGeom>
        </p:spPr>
      </p:pic>
      <p:pic>
        <p:nvPicPr>
          <p:cNvPr id="4" name="Camera 3">
            <a:extLst>
              <a:ext uri="{FF2B5EF4-FFF2-40B4-BE49-F238E27FC236}">
                <a16:creationId xmlns:a16="http://schemas.microsoft.com/office/drawing/2014/main" id="{1D57DCCB-7B99-5403-D7FD-04295AA592BA}"/>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6346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7941511-475C-5115-067E-947A1B830D67}"/>
              </a:ext>
            </a:extLst>
          </p:cNvPr>
          <p:cNvSpPr>
            <a:spLocks noGrp="1"/>
          </p:cNvSpPr>
          <p:nvPr>
            <p:ph type="title"/>
          </p:nvPr>
        </p:nvSpPr>
        <p:spPr>
          <a:xfrm>
            <a:off x="838200" y="365125"/>
            <a:ext cx="6084367" cy="1325563"/>
          </a:xfrm>
        </p:spPr>
        <p:txBody>
          <a:bodyPr>
            <a:normAutofit/>
          </a:bodyPr>
          <a:lstStyle/>
          <a:p>
            <a:r>
              <a:rPr lang="es-ES_tradnl" dirty="0"/>
              <a:t>Q&amp;A</a:t>
            </a:r>
          </a:p>
        </p:txBody>
      </p:sp>
      <p:sp>
        <p:nvSpPr>
          <p:cNvPr id="3" name="Content Placeholder 2">
            <a:extLst>
              <a:ext uri="{FF2B5EF4-FFF2-40B4-BE49-F238E27FC236}">
                <a16:creationId xmlns:a16="http://schemas.microsoft.com/office/drawing/2014/main" id="{E26441AA-4966-BF68-0CD5-5A891E673E98}"/>
              </a:ext>
            </a:extLst>
          </p:cNvPr>
          <p:cNvSpPr>
            <a:spLocks noGrp="1"/>
          </p:cNvSpPr>
          <p:nvPr>
            <p:ph idx="1"/>
          </p:nvPr>
        </p:nvSpPr>
        <p:spPr>
          <a:xfrm>
            <a:off x="838200" y="1589280"/>
            <a:ext cx="5393361" cy="1730353"/>
          </a:xfrm>
        </p:spPr>
        <p:txBody>
          <a:bodyPr>
            <a:normAutofit/>
          </a:bodyPr>
          <a:lstStyle/>
          <a:p>
            <a:r>
              <a:rPr lang="en-US" sz="2400" dirty="0"/>
              <a:t>Could GenericSuite be applied in any of project of yours?</a:t>
            </a:r>
          </a:p>
          <a:p>
            <a:r>
              <a:rPr lang="en-US" sz="2400" dirty="0"/>
              <a:t>What functionalities would you like to explore further?</a:t>
            </a:r>
          </a:p>
        </p:txBody>
      </p:sp>
      <p:pic>
        <p:nvPicPr>
          <p:cNvPr id="15" name="Picture 14" descr="Cuadros de signo de interrogación">
            <a:extLst>
              <a:ext uri="{FF2B5EF4-FFF2-40B4-BE49-F238E27FC236}">
                <a16:creationId xmlns:a16="http://schemas.microsoft.com/office/drawing/2014/main" id="{D86BC9DA-20CC-5F53-5E0F-A621C2F2E288}"/>
              </a:ext>
            </a:extLst>
          </p:cNvPr>
          <p:cNvPicPr>
            <a:picLocks noChangeAspect="1"/>
          </p:cNvPicPr>
          <p:nvPr/>
        </p:nvPicPr>
        <p:blipFill rotWithShape="1">
          <a:blip r:embed="rId3"/>
          <a:srcRect l="24794" r="1895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B86858B4-B304-4D1F-7F8C-0751095F4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5270" y="621595"/>
            <a:ext cx="1368622" cy="1368622"/>
          </a:xfrm>
          <a:prstGeom prst="rect">
            <a:avLst/>
          </a:prstGeom>
        </p:spPr>
      </p:pic>
      <p:pic>
        <p:nvPicPr>
          <p:cNvPr id="6" name="Graphic 5">
            <a:extLst>
              <a:ext uri="{FF2B5EF4-FFF2-40B4-BE49-F238E27FC236}">
                <a16:creationId xmlns:a16="http://schemas.microsoft.com/office/drawing/2014/main" id="{0A6177FA-3FD8-B1A6-5F22-4743EA09D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3717" y="4989225"/>
            <a:ext cx="1376657" cy="1376657"/>
          </a:xfrm>
          <a:prstGeom prst="rect">
            <a:avLst/>
          </a:prstGeom>
        </p:spPr>
      </p:pic>
      <p:pic>
        <p:nvPicPr>
          <p:cNvPr id="7" name="Picture 6" descr="A qr code with a lion head&#10;&#10;Description automatically generated">
            <a:extLst>
              <a:ext uri="{FF2B5EF4-FFF2-40B4-BE49-F238E27FC236}">
                <a16:creationId xmlns:a16="http://schemas.microsoft.com/office/drawing/2014/main" id="{7237B5F4-1BDD-76D6-6141-1F0D098C7E18}"/>
              </a:ext>
            </a:extLst>
          </p:cNvPr>
          <p:cNvPicPr>
            <a:picLocks noChangeAspect="1"/>
          </p:cNvPicPr>
          <p:nvPr/>
        </p:nvPicPr>
        <p:blipFill>
          <a:blip r:embed="rId8"/>
          <a:stretch>
            <a:fillRect/>
          </a:stretch>
        </p:blipFill>
        <p:spPr>
          <a:xfrm>
            <a:off x="1994190" y="3284502"/>
            <a:ext cx="3081380" cy="3081380"/>
          </a:xfrm>
          <a:prstGeom prst="rect">
            <a:avLst/>
          </a:prstGeom>
        </p:spPr>
      </p:pic>
      <p:pic>
        <p:nvPicPr>
          <p:cNvPr id="5" name="Camera 4">
            <a:extLst>
              <a:ext uri="{FF2B5EF4-FFF2-40B4-BE49-F238E27FC236}">
                <a16:creationId xmlns:a16="http://schemas.microsoft.com/office/drawing/2014/main" id="{F12138AF-23A7-D369-70CC-7444CF378FF9}"/>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363029" y="2650076"/>
            <a:ext cx="1268852" cy="1268852"/>
          </a:xfrm>
          <a:prstGeom prst="ellipse">
            <a:avLst/>
          </a:prstGeom>
        </p:spPr>
      </p:pic>
    </p:spTree>
    <p:extLst>
      <p:ext uri="{BB962C8B-B14F-4D97-AF65-F5344CB8AC3E}">
        <p14:creationId xmlns:p14="http://schemas.microsoft.com/office/powerpoint/2010/main" val="75391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E75F0A-1700-ECE2-9520-D37BC99F10F6}"/>
              </a:ext>
            </a:extLst>
          </p:cNvPr>
          <p:cNvSpPr>
            <a:spLocks noGrp="1"/>
          </p:cNvSpPr>
          <p:nvPr>
            <p:ph idx="1"/>
          </p:nvPr>
        </p:nvSpPr>
        <p:spPr>
          <a:xfrm>
            <a:off x="5394962" y="746235"/>
            <a:ext cx="5982788" cy="5027762"/>
          </a:xfrm>
        </p:spPr>
        <p:txBody>
          <a:bodyPr anchor="t">
            <a:normAutofit/>
          </a:bodyPr>
          <a:lstStyle/>
          <a:p>
            <a:pPr marL="0" indent="0">
              <a:buNone/>
            </a:pPr>
            <a:r>
              <a:rPr lang="es-ES_tradnl" b="1" dirty="0"/>
              <a:t>Carlos J. Ramírez</a:t>
            </a:r>
            <a:endParaRPr lang="es-ES_tradnl" dirty="0"/>
          </a:p>
          <a:p>
            <a:r>
              <a:rPr lang="es-ES_tradnl" dirty="0"/>
              <a:t>Web: </a:t>
            </a:r>
            <a:r>
              <a:rPr lang="es-ES_tradnl" dirty="0">
                <a:hlinkClick r:id="rId3"/>
              </a:rPr>
              <a:t>www.carlosjramirez.com</a:t>
            </a:r>
            <a:r>
              <a:rPr lang="es-ES_tradnl" dirty="0"/>
              <a:t> </a:t>
            </a:r>
          </a:p>
          <a:p>
            <a:r>
              <a:rPr lang="es-ES_tradnl" dirty="0"/>
              <a:t>LinkedIn:</a:t>
            </a:r>
            <a:br>
              <a:rPr lang="es-ES_tradnl" dirty="0"/>
            </a:br>
            <a:r>
              <a:rPr lang="es-ES_tradnl" dirty="0">
                <a:hlinkClick r:id="rId4"/>
              </a:rPr>
              <a:t>www.linkedin.com/in/carlosjramirez</a:t>
            </a:r>
            <a:r>
              <a:rPr lang="es-ES_tradnl" dirty="0"/>
              <a:t> </a:t>
            </a:r>
          </a:p>
          <a:p>
            <a:r>
              <a:rPr lang="es-ES_tradnl" dirty="0"/>
              <a:t>Github: </a:t>
            </a:r>
            <a:r>
              <a:rPr lang="es-ES_tradnl" dirty="0">
                <a:hlinkClick r:id="rId5"/>
              </a:rPr>
              <a:t>github.com/tomkat-cr</a:t>
            </a:r>
            <a:endParaRPr lang="es-ES_tradnl" dirty="0"/>
          </a:p>
          <a:p>
            <a:endParaRPr lang="es-ES_tradnl" dirty="0"/>
          </a:p>
          <a:p>
            <a:endParaRPr lang="es-ES_tradnl" dirty="0"/>
          </a:p>
          <a:p>
            <a:pPr marL="0" indent="0">
              <a:buNone/>
            </a:pPr>
            <a:r>
              <a:rPr lang="es-ES_tradnl" b="1" dirty="0" err="1"/>
              <a:t>Documentation</a:t>
            </a:r>
            <a:endParaRPr lang="es-ES_tradnl" b="1" dirty="0"/>
          </a:p>
          <a:p>
            <a:r>
              <a:rPr lang="es-ES_tradnl" dirty="0">
                <a:hlinkClick r:id="rId6"/>
              </a:rPr>
              <a:t>genericsuite.carlosjramirez.com</a:t>
            </a:r>
            <a:endParaRPr lang="es-ES_tradnl" dirty="0"/>
          </a:p>
        </p:txBody>
      </p:sp>
      <p:pic>
        <p:nvPicPr>
          <p:cNvPr id="7" name="Graphic 6">
            <a:extLst>
              <a:ext uri="{FF2B5EF4-FFF2-40B4-BE49-F238E27FC236}">
                <a16:creationId xmlns:a16="http://schemas.microsoft.com/office/drawing/2014/main" id="{74A5674A-ADF4-BDB9-4042-F360C08028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0734" y="3428994"/>
            <a:ext cx="1263856" cy="1263856"/>
          </a:xfrm>
          <a:prstGeom prst="rect">
            <a:avLst/>
          </a:prstGeom>
        </p:spPr>
      </p:pic>
      <p:pic>
        <p:nvPicPr>
          <p:cNvPr id="15" name="Picture 14" descr="A cartoon head of a person with glasses&#10;&#10;Description automatically generated">
            <a:extLst>
              <a:ext uri="{FF2B5EF4-FFF2-40B4-BE49-F238E27FC236}">
                <a16:creationId xmlns:a16="http://schemas.microsoft.com/office/drawing/2014/main" id="{54C633EC-6D5A-D8D5-AF54-0316FF3ACB52}"/>
              </a:ext>
            </a:extLst>
          </p:cNvPr>
          <p:cNvPicPr>
            <a:picLocks noChangeAspect="1"/>
          </p:cNvPicPr>
          <p:nvPr/>
        </p:nvPicPr>
        <p:blipFill>
          <a:blip r:embed="rId9"/>
          <a:stretch>
            <a:fillRect/>
          </a:stretch>
        </p:blipFill>
        <p:spPr>
          <a:xfrm>
            <a:off x="8386356" y="319428"/>
            <a:ext cx="853613" cy="853613"/>
          </a:xfrm>
          <a:prstGeom prst="rect">
            <a:avLst/>
          </a:prstGeom>
        </p:spPr>
      </p:pic>
      <p:pic>
        <p:nvPicPr>
          <p:cNvPr id="17" name="Picture 16" descr="A qr code with a lion head&#10;&#10;Description automatically generated">
            <a:extLst>
              <a:ext uri="{FF2B5EF4-FFF2-40B4-BE49-F238E27FC236}">
                <a16:creationId xmlns:a16="http://schemas.microsoft.com/office/drawing/2014/main" id="{FC23C0CD-8070-60D6-7339-0B632D5FEF4B}"/>
              </a:ext>
            </a:extLst>
          </p:cNvPr>
          <p:cNvPicPr>
            <a:picLocks noChangeAspect="1"/>
          </p:cNvPicPr>
          <p:nvPr/>
        </p:nvPicPr>
        <p:blipFill>
          <a:blip r:embed="rId10"/>
          <a:stretch>
            <a:fillRect/>
          </a:stretch>
        </p:blipFill>
        <p:spPr>
          <a:xfrm>
            <a:off x="709274" y="524618"/>
            <a:ext cx="3836271" cy="3836271"/>
          </a:xfrm>
          <a:prstGeom prst="rect">
            <a:avLst/>
          </a:prstGeom>
        </p:spPr>
      </p:pic>
      <p:sp>
        <p:nvSpPr>
          <p:cNvPr id="2" name="Title 1">
            <a:extLst>
              <a:ext uri="{FF2B5EF4-FFF2-40B4-BE49-F238E27FC236}">
                <a16:creationId xmlns:a16="http://schemas.microsoft.com/office/drawing/2014/main" id="{F6FEB4A3-9630-A6EE-CDDD-88347C0AF6DD}"/>
              </a:ext>
            </a:extLst>
          </p:cNvPr>
          <p:cNvSpPr>
            <a:spLocks noGrp="1"/>
          </p:cNvSpPr>
          <p:nvPr>
            <p:ph type="title"/>
          </p:nvPr>
        </p:nvSpPr>
        <p:spPr>
          <a:xfrm>
            <a:off x="1566393" y="4796361"/>
            <a:ext cx="2306782" cy="1325563"/>
          </a:xfrm>
        </p:spPr>
        <p:txBody>
          <a:bodyPr/>
          <a:lstStyle/>
          <a:p>
            <a:r>
              <a:rPr lang="es-ES_tradnl" dirty="0" err="1"/>
              <a:t>Contact</a:t>
            </a:r>
            <a:endParaRPr lang="es-ES_tradnl" dirty="0"/>
          </a:p>
        </p:txBody>
      </p:sp>
    </p:spTree>
    <p:extLst>
      <p:ext uri="{BB962C8B-B14F-4D97-AF65-F5344CB8AC3E}">
        <p14:creationId xmlns:p14="http://schemas.microsoft.com/office/powerpoint/2010/main" val="393820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58057-0CA4-4972-E73F-F4E2763B094B}"/>
              </a:ext>
            </a:extLst>
          </p:cNvPr>
          <p:cNvSpPr>
            <a:spLocks noGrp="1"/>
          </p:cNvSpPr>
          <p:nvPr>
            <p:ph type="title"/>
          </p:nvPr>
        </p:nvSpPr>
        <p:spPr>
          <a:xfrm>
            <a:off x="761803" y="311695"/>
            <a:ext cx="6753094" cy="1624520"/>
          </a:xfrm>
        </p:spPr>
        <p:txBody>
          <a:bodyPr anchor="ctr">
            <a:normAutofit/>
          </a:bodyPr>
          <a:lstStyle/>
          <a:p>
            <a:r>
              <a:rPr lang="en-US" sz="4000" dirty="0"/>
              <a:t>What’s Generic Programming?</a:t>
            </a:r>
          </a:p>
        </p:txBody>
      </p:sp>
      <p:sp>
        <p:nvSpPr>
          <p:cNvPr id="3" name="Content Placeholder 2">
            <a:extLst>
              <a:ext uri="{FF2B5EF4-FFF2-40B4-BE49-F238E27FC236}">
                <a16:creationId xmlns:a16="http://schemas.microsoft.com/office/drawing/2014/main" id="{58E9A21E-BD75-5DE9-6D18-C560AA2F51C1}"/>
              </a:ext>
            </a:extLst>
          </p:cNvPr>
          <p:cNvSpPr>
            <a:spLocks noGrp="1"/>
          </p:cNvSpPr>
          <p:nvPr>
            <p:ph idx="1"/>
          </p:nvPr>
        </p:nvSpPr>
        <p:spPr>
          <a:xfrm>
            <a:off x="761801" y="2417380"/>
            <a:ext cx="6753096" cy="3938970"/>
          </a:xfrm>
        </p:spPr>
        <p:txBody>
          <a:bodyPr anchor="ctr">
            <a:normAutofit/>
          </a:bodyPr>
          <a:lstStyle/>
          <a:p>
            <a:r>
              <a:rPr lang="en-AU" sz="2400" dirty="0"/>
              <a:t>Generic Programming = </a:t>
            </a:r>
            <a:r>
              <a:rPr lang="en-AU" sz="2400" b="1" dirty="0"/>
              <a:t>make the code parameterizable and reusable</a:t>
            </a:r>
            <a:r>
              <a:rPr lang="en-AU" sz="2400" dirty="0"/>
              <a:t>.</a:t>
            </a:r>
          </a:p>
          <a:p>
            <a:r>
              <a:rPr lang="en-AU" sz="2400" dirty="0"/>
              <a:t>Apply DRY principle (</a:t>
            </a:r>
            <a:r>
              <a:rPr lang="en-AU" sz="2400" b="1" dirty="0"/>
              <a:t>Don't Repeat Yourself</a:t>
            </a:r>
            <a:r>
              <a:rPr lang="en-AU" sz="2400" dirty="0"/>
              <a:t>):</a:t>
            </a:r>
            <a:br>
              <a:rPr lang="en-AU" sz="2400" dirty="0"/>
            </a:br>
            <a:r>
              <a:rPr lang="en-AU" sz="2400" dirty="0"/>
              <a:t>minimize redundancy.</a:t>
            </a:r>
          </a:p>
          <a:p>
            <a:r>
              <a:rPr lang="en-AU" sz="2400" dirty="0"/>
              <a:t>Avoid WET principle (</a:t>
            </a:r>
            <a:r>
              <a:rPr lang="en-AU" sz="2400" b="1" dirty="0"/>
              <a:t>Write Everything Twice</a:t>
            </a:r>
            <a:r>
              <a:rPr lang="en-AU" sz="2400" dirty="0"/>
              <a:t>):</a:t>
            </a:r>
            <a:br>
              <a:rPr lang="en-AU" sz="2400" dirty="0"/>
            </a:br>
            <a:r>
              <a:rPr lang="en-AU" sz="2400" dirty="0"/>
              <a:t>e.g. copy and paste code.</a:t>
            </a:r>
          </a:p>
          <a:p>
            <a:r>
              <a:rPr lang="en-AU" sz="2400" dirty="0"/>
              <a:t>These principles facilitate more efficient and maintainable software development.</a:t>
            </a:r>
          </a:p>
        </p:txBody>
      </p:sp>
      <p:pic>
        <p:nvPicPr>
          <p:cNvPr id="22" name="Picture 21" descr="Rompecabezas blanco con una pieza roja">
            <a:extLst>
              <a:ext uri="{FF2B5EF4-FFF2-40B4-BE49-F238E27FC236}">
                <a16:creationId xmlns:a16="http://schemas.microsoft.com/office/drawing/2014/main" id="{5537815B-1743-D06B-3950-8B99CB047D60}"/>
              </a:ext>
            </a:extLst>
          </p:cNvPr>
          <p:cNvPicPr>
            <a:picLocks noChangeAspect="1"/>
          </p:cNvPicPr>
          <p:nvPr/>
        </p:nvPicPr>
        <p:blipFill rotWithShape="1">
          <a:blip r:embed="rId3"/>
          <a:srcRect l="25774" r="28907"/>
          <a:stretch/>
        </p:blipFill>
        <p:spPr>
          <a:xfrm>
            <a:off x="8094087" y="0"/>
            <a:ext cx="4097912" cy="6858000"/>
          </a:xfrm>
          <a:prstGeom prst="rect">
            <a:avLst/>
          </a:prstGeom>
        </p:spPr>
      </p:pic>
      <p:pic>
        <p:nvPicPr>
          <p:cNvPr id="5" name="Camera 4">
            <a:extLst>
              <a:ext uri="{FF2B5EF4-FFF2-40B4-BE49-F238E27FC236}">
                <a16:creationId xmlns:a16="http://schemas.microsoft.com/office/drawing/2014/main" id="{E32C38AD-BBAF-BCF9-B524-62B7779C47E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31573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2B4C-0D15-9B9B-E482-113DB1570B70}"/>
              </a:ext>
            </a:extLst>
          </p:cNvPr>
          <p:cNvSpPr>
            <a:spLocks noGrp="1"/>
          </p:cNvSpPr>
          <p:nvPr>
            <p:ph type="title"/>
          </p:nvPr>
        </p:nvSpPr>
        <p:spPr>
          <a:xfrm>
            <a:off x="838200" y="365125"/>
            <a:ext cx="8122920" cy="1325563"/>
          </a:xfrm>
        </p:spPr>
        <p:txBody>
          <a:bodyPr/>
          <a:lstStyle/>
          <a:p>
            <a:r>
              <a:rPr lang="en-US" dirty="0"/>
              <a:t>GenericSuite Origin</a:t>
            </a:r>
          </a:p>
        </p:txBody>
      </p:sp>
      <p:sp>
        <p:nvSpPr>
          <p:cNvPr id="3" name="Content Placeholder 2">
            <a:extLst>
              <a:ext uri="{FF2B5EF4-FFF2-40B4-BE49-F238E27FC236}">
                <a16:creationId xmlns:a16="http://schemas.microsoft.com/office/drawing/2014/main" id="{BEE30255-D3A9-A648-8991-70D736D9E447}"/>
              </a:ext>
            </a:extLst>
          </p:cNvPr>
          <p:cNvSpPr>
            <a:spLocks noGrp="1"/>
          </p:cNvSpPr>
          <p:nvPr>
            <p:ph idx="1"/>
          </p:nvPr>
        </p:nvSpPr>
        <p:spPr/>
        <p:txBody>
          <a:bodyPr/>
          <a:lstStyle/>
          <a:p>
            <a:r>
              <a:rPr lang="en-AU" dirty="0"/>
              <a:t>Mid-80s: first contact with the generic CRUD editor concept and other elements generated with generic programming from structured configurations (menu, security, reports).</a:t>
            </a:r>
          </a:p>
          <a:p>
            <a:r>
              <a:rPr lang="en-AU" dirty="0"/>
              <a:t>I worked in a company that handled these concepts using the trendy languages and databases of the time (Clipper and dBase III), with the configurations stored in the database and generated by a home-made program.</a:t>
            </a:r>
          </a:p>
          <a:p>
            <a:r>
              <a:rPr lang="en-AU" dirty="0"/>
              <a:t>In my opinion, this concept was way ahead of its time.</a:t>
            </a:r>
          </a:p>
        </p:txBody>
      </p:sp>
    </p:spTree>
    <p:extLst>
      <p:ext uri="{BB962C8B-B14F-4D97-AF65-F5344CB8AC3E}">
        <p14:creationId xmlns:p14="http://schemas.microsoft.com/office/powerpoint/2010/main" val="1047720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14E-2CF3-1152-C2CE-459AC0815CFA}"/>
              </a:ext>
            </a:extLst>
          </p:cNvPr>
          <p:cNvSpPr>
            <a:spLocks noGrp="1"/>
          </p:cNvSpPr>
          <p:nvPr>
            <p:ph type="title"/>
          </p:nvPr>
        </p:nvSpPr>
        <p:spPr>
          <a:xfrm>
            <a:off x="838200" y="365125"/>
            <a:ext cx="7978541" cy="1325563"/>
          </a:xfrm>
        </p:spPr>
        <p:txBody>
          <a:bodyPr/>
          <a:lstStyle/>
          <a:p>
            <a:r>
              <a:rPr lang="en-US" dirty="0"/>
              <a:t>GenericSuite Origin (2)</a:t>
            </a:r>
          </a:p>
        </p:txBody>
      </p:sp>
      <p:sp>
        <p:nvSpPr>
          <p:cNvPr id="3" name="Content Placeholder 2">
            <a:extLst>
              <a:ext uri="{FF2B5EF4-FFF2-40B4-BE49-F238E27FC236}">
                <a16:creationId xmlns:a16="http://schemas.microsoft.com/office/drawing/2014/main" id="{51FFB414-B3A3-2406-7628-2053A80DC808}"/>
              </a:ext>
            </a:extLst>
          </p:cNvPr>
          <p:cNvSpPr>
            <a:spLocks noGrp="1"/>
          </p:cNvSpPr>
          <p:nvPr>
            <p:ph idx="1"/>
          </p:nvPr>
        </p:nvSpPr>
        <p:spPr/>
        <p:txBody>
          <a:bodyPr>
            <a:normAutofit/>
          </a:bodyPr>
          <a:lstStyle/>
          <a:p>
            <a:r>
              <a:rPr lang="en-US" dirty="0"/>
              <a:t>1999 &gt; 2000: I made a generic CRUD editor with Microsoft ASP (Active Server Pages) for a CMS like WordPress, with the data entry form definitions in the Database.</a:t>
            </a:r>
          </a:p>
          <a:p>
            <a:r>
              <a:rPr lang="en-US" dirty="0"/>
              <a:t>2020: during the pandemic, I created new App called FynApp, and started the generic CRUD editor development in </a:t>
            </a:r>
            <a:r>
              <a:rPr lang="en-US" dirty="0" err="1"/>
              <a:t>React.js</a:t>
            </a:r>
            <a:r>
              <a:rPr lang="en-US" dirty="0"/>
              <a:t>, with the "hard coded" configuration structures in the code.</a:t>
            </a:r>
          </a:p>
        </p:txBody>
      </p:sp>
    </p:spTree>
    <p:extLst>
      <p:ext uri="{BB962C8B-B14F-4D97-AF65-F5344CB8AC3E}">
        <p14:creationId xmlns:p14="http://schemas.microsoft.com/office/powerpoint/2010/main" val="50900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upa sobre fondo claro">
            <a:extLst>
              <a:ext uri="{FF2B5EF4-FFF2-40B4-BE49-F238E27FC236}">
                <a16:creationId xmlns:a16="http://schemas.microsoft.com/office/drawing/2014/main" id="{0FDCAF59-0484-2E4F-D38A-F6AE3B4EC1D9}"/>
              </a:ext>
            </a:extLst>
          </p:cNvPr>
          <p:cNvPicPr>
            <a:picLocks noChangeAspect="1"/>
          </p:cNvPicPr>
          <p:nvPr/>
        </p:nvPicPr>
        <p:blipFill rotWithShape="1">
          <a:blip r:embed="rId3"/>
          <a:srcRect l="36810" r="10530" b="-2"/>
          <a:stretch/>
        </p:blipFill>
        <p:spPr>
          <a:xfrm>
            <a:off x="0"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1C189-1176-F13A-7444-A4FEC62B8B2F}"/>
              </a:ext>
            </a:extLst>
          </p:cNvPr>
          <p:cNvSpPr>
            <a:spLocks noGrp="1"/>
          </p:cNvSpPr>
          <p:nvPr>
            <p:ph type="title"/>
          </p:nvPr>
        </p:nvSpPr>
        <p:spPr>
          <a:xfrm>
            <a:off x="5897690" y="201786"/>
            <a:ext cx="3053806" cy="1559301"/>
          </a:xfrm>
        </p:spPr>
        <p:txBody>
          <a:bodyPr>
            <a:normAutofit/>
          </a:bodyPr>
          <a:lstStyle/>
          <a:p>
            <a:r>
              <a:rPr lang="en-US" sz="3600" dirty="0"/>
              <a:t>Evolution</a:t>
            </a:r>
          </a:p>
        </p:txBody>
      </p:sp>
      <p:sp>
        <p:nvSpPr>
          <p:cNvPr id="3" name="Content Placeholder 2">
            <a:extLst>
              <a:ext uri="{FF2B5EF4-FFF2-40B4-BE49-F238E27FC236}">
                <a16:creationId xmlns:a16="http://schemas.microsoft.com/office/drawing/2014/main" id="{649C7C97-DE23-D4F5-DC36-05DAF28DE444}"/>
              </a:ext>
            </a:extLst>
          </p:cNvPr>
          <p:cNvSpPr>
            <a:spLocks noGrp="1"/>
          </p:cNvSpPr>
          <p:nvPr>
            <p:ph idx="1"/>
          </p:nvPr>
        </p:nvSpPr>
        <p:spPr>
          <a:xfrm>
            <a:off x="5897689" y="2422523"/>
            <a:ext cx="5905428" cy="4041339"/>
          </a:xfrm>
        </p:spPr>
        <p:txBody>
          <a:bodyPr anchor="ctr">
            <a:normAutofit/>
          </a:bodyPr>
          <a:lstStyle/>
          <a:p>
            <a:r>
              <a:rPr lang="en-US" dirty="0"/>
              <a:t>The emergence of ChatGPT at the end of 2022 and the whole AI boom made me very curious and eager to include some of that in FynApp.</a:t>
            </a:r>
          </a:p>
          <a:p>
            <a:r>
              <a:rPr lang="en-US" dirty="0"/>
              <a:t>During </a:t>
            </a:r>
            <a:r>
              <a:rPr lang="en-US" dirty="0" err="1"/>
              <a:t>PyCon</a:t>
            </a:r>
            <a:r>
              <a:rPr lang="en-US" dirty="0"/>
              <a:t> Colombia in June 2023, I came up with the idea of bringing generic programming to the Backend.</a:t>
            </a:r>
          </a:p>
        </p:txBody>
      </p:sp>
      <p:pic>
        <p:nvPicPr>
          <p:cNvPr id="6" name="Graphic 5">
            <a:extLst>
              <a:ext uri="{FF2B5EF4-FFF2-40B4-BE49-F238E27FC236}">
                <a16:creationId xmlns:a16="http://schemas.microsoft.com/office/drawing/2014/main" id="{97332F3A-33F2-9541-EA3F-1A8EE6B62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423BC8C9-5E08-43EB-A8E7-45AFEEC937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719914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3174</TotalTime>
  <Words>2669</Words>
  <Application>Microsoft Macintosh PowerPoint</Application>
  <PresentationFormat>Widescreen</PresentationFormat>
  <Paragraphs>364</Paragraphs>
  <Slides>57</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Aptos</vt:lpstr>
      <vt:lpstr>Aptos Display</vt:lpstr>
      <vt:lpstr>Arial</vt:lpstr>
      <vt:lpstr>Calibri</vt:lpstr>
      <vt:lpstr>Open Sans</vt:lpstr>
      <vt:lpstr>Office Theme</vt:lpstr>
      <vt:lpstr>The GenericSuite Software Library</vt:lpstr>
      <vt:lpstr>Presentation</vt:lpstr>
      <vt:lpstr>Content</vt:lpstr>
      <vt:lpstr>Preamble</vt:lpstr>
      <vt:lpstr>Motivation: Why GenericSuite was created?</vt:lpstr>
      <vt:lpstr>What’s Generic Programming?</vt:lpstr>
      <vt:lpstr>GenericSuite Origin</vt:lpstr>
      <vt:lpstr>GenericSuite Origin (2)</vt:lpstr>
      <vt:lpstr>Evolution</vt:lpstr>
      <vt:lpstr>Evolution (2)</vt:lpstr>
      <vt:lpstr>Evolution (3)</vt:lpstr>
      <vt:lpstr>Evolution (4)</vt:lpstr>
      <vt:lpstr>What does GenericSuite offer?</vt:lpstr>
      <vt:lpstr>Sheet</vt:lpstr>
      <vt:lpstr>GenericSuite Core</vt:lpstr>
      <vt:lpstr>GenericSuite Core (2)</vt:lpstr>
      <vt:lpstr>GenericSuite Core - Scripts</vt:lpstr>
      <vt:lpstr>GenericSuite AI</vt:lpstr>
      <vt:lpstr>GenericSuite AI (2)</vt:lpstr>
      <vt:lpstr>GenericSuite AI (2)</vt:lpstr>
      <vt:lpstr>How does GenericSuite work?</vt:lpstr>
      <vt:lpstr>Documentation</vt:lpstr>
      <vt:lpstr>Key functionalities showcase</vt:lpstr>
      <vt:lpstr>[ Custom Login ]</vt:lpstr>
      <vt:lpstr>[ Home Page - Admin User ]</vt:lpstr>
      <vt:lpstr>[ Home Page – Non-admin User ]</vt:lpstr>
      <vt:lpstr>[ CRUD Editor - General Parameters ]</vt:lpstr>
      <vt:lpstr>[ CRUD Editor – Ingredients (Index) ]</vt:lpstr>
      <vt:lpstr>[CRUD Editor – Ingredients (Data Entry Form) ]</vt:lpstr>
      <vt:lpstr>CRUD Editor – Ingredients</vt:lpstr>
      <vt:lpstr>CRUD Editor – Ingredients</vt:lpstr>
      <vt:lpstr>[ CRUD Editor - Daily Meals (Index) ]</vt:lpstr>
      <vt:lpstr>CRUD Editor - Daily Meals</vt:lpstr>
      <vt:lpstr>User Profile Editor</vt:lpstr>
      <vt:lpstr>User Profile Editor</vt:lpstr>
      <vt:lpstr>Configuring Tables and CRUD Editor</vt:lpstr>
      <vt:lpstr>Menu Configuration</vt:lpstr>
      <vt:lpstr>API Endpoint Configuration</vt:lpstr>
      <vt:lpstr>[ AI Assistant ]</vt:lpstr>
      <vt:lpstr>[ AI Assistant – Image Recognition ]</vt:lpstr>
      <vt:lpstr>[ AI Assistant – Image Recognition ]</vt:lpstr>
      <vt:lpstr>[ AI Assistant – Image Capture with Camera ]</vt:lpstr>
      <vt:lpstr>[ AI Assistant - Photo Shoot &amp; Image Recognition ]</vt:lpstr>
      <vt:lpstr>[AI Assistant - Image Generator ]</vt:lpstr>
      <vt:lpstr>[ AI Assistant – Code Generator ]</vt:lpstr>
      <vt:lpstr>[ AI Assistant – RAG + GPT Functions ]</vt:lpstr>
      <vt:lpstr>[ Running the Frontend in the local  environment ]</vt:lpstr>
      <vt:lpstr>[ Running the Backend in the local  environment ]</vt:lpstr>
      <vt:lpstr>[ Running the Backend in the local  environment ]</vt:lpstr>
      <vt:lpstr>[ Generating the DynamoDB SAM definitions from the JSON config files ]</vt:lpstr>
      <vt:lpstr>[ Generating the DynamoDB SAM definitions from the JSON config files ]</vt:lpstr>
      <vt:lpstr>Tools Used</vt:lpstr>
      <vt:lpstr>Dedication</vt:lpstr>
      <vt:lpstr>Commitment</vt:lpstr>
      <vt:lpstr>Conclusions</vt:lpstr>
      <vt:lpstr>Q&amp;A</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J. Ramirez</dc:creator>
  <cp:lastModifiedBy>tomkat_cr</cp:lastModifiedBy>
  <cp:revision>34</cp:revision>
  <cp:lastPrinted>2024-05-22T14:45:07Z</cp:lastPrinted>
  <dcterms:created xsi:type="dcterms:W3CDTF">2024-05-21T12:26:16Z</dcterms:created>
  <dcterms:modified xsi:type="dcterms:W3CDTF">2024-07-07T09:35:33Z</dcterms:modified>
</cp:coreProperties>
</file>